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85" r:id="rId6"/>
    <p:sldId id="260" r:id="rId7"/>
    <p:sldId id="261" r:id="rId8"/>
    <p:sldId id="263" r:id="rId9"/>
    <p:sldId id="264" r:id="rId10"/>
    <p:sldId id="284" r:id="rId11"/>
    <p:sldId id="267" r:id="rId12"/>
    <p:sldId id="268" r:id="rId13"/>
    <p:sldId id="270" r:id="rId14"/>
    <p:sldId id="271" r:id="rId15"/>
    <p:sldId id="272" r:id="rId16"/>
    <p:sldId id="420" r:id="rId17"/>
    <p:sldId id="449" r:id="rId18"/>
    <p:sldId id="450" r:id="rId19"/>
    <p:sldId id="452" r:id="rId20"/>
    <p:sldId id="451" r:id="rId21"/>
    <p:sldId id="454" r:id="rId22"/>
    <p:sldId id="453" r:id="rId23"/>
    <p:sldId id="455" r:id="rId24"/>
    <p:sldId id="460" r:id="rId25"/>
    <p:sldId id="459" r:id="rId26"/>
    <p:sldId id="45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8"/>
    <p:restoredTop sz="94628"/>
  </p:normalViewPr>
  <p:slideViewPr>
    <p:cSldViewPr snapToGrid="0" snapToObjects="1">
      <p:cViewPr>
        <p:scale>
          <a:sx n="98" d="100"/>
          <a:sy n="98" d="100"/>
        </p:scale>
        <p:origin x="233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21758-059F-574A-A9D0-861F19C42416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A4AF2-6F63-9849-8316-AB8426D5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68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31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7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84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394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53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45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29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28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2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74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83681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cerfacs/oasis3-mct.git" TargetMode="External"/><Relationship Id="rId3" Type="http://schemas.openxmlformats.org/officeDocument/2006/relationships/hyperlink" Target="https://www.croco-ocean.org/croco-project/" TargetMode="External"/><Relationship Id="rId7" Type="http://schemas.openxmlformats.org/officeDocument/2006/relationships/hyperlink" Target="https://github.com/wrf-model/WPS.g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wrf-croco/WRF.git" TargetMode="External"/><Relationship Id="rId5" Type="http://schemas.openxmlformats.org/officeDocument/2006/relationships/hyperlink" Target="https://gitlab.inria.fr/croco-ocean/croco_tools.git" TargetMode="External"/><Relationship Id="rId4" Type="http://schemas.openxmlformats.org/officeDocument/2006/relationships/hyperlink" Target="https://gitlab.inria.fr/croco-ocean/croco.git" TargetMode="External"/><Relationship Id="rId9" Type="http://schemas.openxmlformats.org/officeDocument/2006/relationships/hyperlink" Target="https://github.com/NOAA-EMC/WW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co-ocean.org/document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824308"/>
            <a:ext cx="8643165" cy="1673352"/>
          </a:xfrm>
        </p:spPr>
        <p:txBody>
          <a:bodyPr/>
          <a:lstStyle/>
          <a:p>
            <a:r>
              <a:rPr lang="fr-FR" b="0" dirty="0"/>
              <a:t>OASIS and </a:t>
            </a:r>
            <a:r>
              <a:rPr lang="fr-FR" b="0" dirty="0" err="1"/>
              <a:t>Coupling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CROCO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00502" y="6394910"/>
            <a:ext cx="36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Advance Summer School, Chile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2926D-5767-564E-91C3-63FBD60DDA7B}"/>
              </a:ext>
            </a:extLst>
          </p:cNvPr>
          <p:cNvSpPr/>
          <p:nvPr/>
        </p:nvSpPr>
        <p:spPr>
          <a:xfrm>
            <a:off x="1127048" y="1660984"/>
            <a:ext cx="6592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CROCO Coupling Team </a:t>
            </a:r>
          </a:p>
          <a:p>
            <a:pPr algn="ctr"/>
            <a:r>
              <a:rPr lang="en-US" sz="2000" dirty="0"/>
              <a:t>G. </a:t>
            </a:r>
            <a:r>
              <a:rPr lang="en-US" sz="2000" dirty="0" err="1"/>
              <a:t>Cambon</a:t>
            </a:r>
            <a:r>
              <a:rPr lang="en-US" sz="2000" dirty="0"/>
              <a:t>, S. </a:t>
            </a:r>
            <a:r>
              <a:rPr lang="en-US" sz="2000" dirty="0" err="1"/>
              <a:t>Jullien</a:t>
            </a:r>
            <a:r>
              <a:rPr lang="en-US" sz="2000" dirty="0"/>
              <a:t>, M. </a:t>
            </a:r>
            <a:r>
              <a:rPr lang="en-US" sz="2000" dirty="0" err="1"/>
              <a:t>Lecorre</a:t>
            </a:r>
            <a:r>
              <a:rPr lang="en-US" sz="2000" dirty="0"/>
              <a:t> ,L.  Renault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47BC5-E124-0C48-8FD7-31A432531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96" y="3045471"/>
            <a:ext cx="5314469" cy="29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Processes to model when coupling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63486"/>
            <a:ext cx="97280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200" dirty="0"/>
              <a:t>Ocean - Wave</a:t>
            </a:r>
          </a:p>
          <a:p>
            <a:endParaRPr lang="en-US" sz="2200" dirty="0"/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Impact of evolving water level on waves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Impact of current on waves evolution (refraction,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Wave-induced circulation (stokes drift and transport, acceleration by breaking)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Enhanced mixing due to wave breaking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Surface and bottom streaming (wave-induced thin viscous boundary layer)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Mass flux due to wave rollers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Wave-induced pressure effects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Wave-induced additional diffusivity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Wave-induced setup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586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Coupling implementation scheme</a:t>
            </a:r>
            <a:endParaRPr lang="en-US" dirty="0"/>
          </a:p>
        </p:txBody>
      </p:sp>
      <p:grpSp>
        <p:nvGrpSpPr>
          <p:cNvPr id="22" name="Grouper 34">
            <a:extLst>
              <a:ext uri="{FF2B5EF4-FFF2-40B4-BE49-F238E27FC236}">
                <a16:creationId xmlns:a16="http://schemas.microsoft.com/office/drawing/2014/main" id="{26D96491-9B19-2942-B29B-171A067BFF19}"/>
              </a:ext>
            </a:extLst>
          </p:cNvPr>
          <p:cNvGrpSpPr>
            <a:grpSpLocks/>
          </p:cNvGrpSpPr>
          <p:nvPr/>
        </p:nvGrpSpPr>
        <p:grpSpPr bwMode="auto">
          <a:xfrm>
            <a:off x="503571" y="1635232"/>
            <a:ext cx="7703668" cy="4724800"/>
            <a:chOff x="2417656" y="-136884"/>
            <a:chExt cx="5324645" cy="3778214"/>
          </a:xfrm>
        </p:grpSpPr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0EC3689D-A84D-7048-BBD2-C332FC4B9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656" y="2543144"/>
              <a:ext cx="1304926" cy="6492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600" b="1" dirty="0"/>
                <a:t>OCEAN</a:t>
              </a: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B64D3008-5B8B-8B40-9BEB-AB2B85CA5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01" y="-136884"/>
              <a:ext cx="1356918" cy="6492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600" b="1" dirty="0"/>
                <a:t>ATM</a:t>
              </a: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5DB3190A-97BA-4948-A511-640CF5C56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862" y="2507628"/>
              <a:ext cx="1276439" cy="62747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45000"/>
              </a:schemeClr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WAVES</a:t>
              </a:r>
            </a:p>
          </p:txBody>
        </p:sp>
        <p:sp>
          <p:nvSpPr>
            <p:cNvPr id="28" name="Text Box 45">
              <a:extLst>
                <a:ext uri="{FF2B5EF4-FFF2-40B4-BE49-F238E27FC236}">
                  <a16:creationId xmlns:a16="http://schemas.microsoft.com/office/drawing/2014/main" id="{B75EEFED-2B39-8747-B896-B62F3EBF7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335912">
              <a:off x="3271344" y="1304437"/>
              <a:ext cx="1132451" cy="23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accent1"/>
                  </a:solidFill>
                </a:rPr>
                <a:t>SST, currents</a:t>
              </a:r>
            </a:p>
          </p:txBody>
        </p:sp>
        <p:sp>
          <p:nvSpPr>
            <p:cNvPr id="29" name="Line 46">
              <a:extLst>
                <a:ext uri="{FF2B5EF4-FFF2-40B4-BE49-F238E27FC236}">
                  <a16:creationId xmlns:a16="http://schemas.microsoft.com/office/drawing/2014/main" id="{D9601A51-8C87-1E42-AF9C-CEDC7EF3EF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57" y="516479"/>
              <a:ext cx="1242659" cy="199114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A615EC7F-421B-FE47-A831-91B956DD5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6562" y="516480"/>
              <a:ext cx="1207765" cy="201804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2" name="Text Box 48">
              <a:extLst>
                <a:ext uri="{FF2B5EF4-FFF2-40B4-BE49-F238E27FC236}">
                  <a16:creationId xmlns:a16="http://schemas.microsoft.com/office/drawing/2014/main" id="{AEEF064A-6189-1749-9828-DDB205C56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311022">
              <a:off x="3203468" y="1505510"/>
              <a:ext cx="2249881" cy="40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 dirty="0">
                  <a:solidFill>
                    <a:schemeClr val="accent4"/>
                  </a:solidFill>
                </a:rPr>
                <a:t>Surface heat, momentum and water fluxes</a:t>
              </a:r>
            </a:p>
          </p:txBody>
        </p:sp>
        <p:sp>
          <p:nvSpPr>
            <p:cNvPr id="33" name="Line 49">
              <a:extLst>
                <a:ext uri="{FF2B5EF4-FFF2-40B4-BE49-F238E27FC236}">
                  <a16:creationId xmlns:a16="http://schemas.microsoft.com/office/drawing/2014/main" id="{258CA9EB-D763-DC4D-A693-880FF22CB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06482" y="512404"/>
              <a:ext cx="1365349" cy="1995219"/>
            </a:xfrm>
            <a:prstGeom prst="line">
              <a:avLst/>
            </a:prstGeom>
            <a:noFill/>
            <a:ln w="9525">
              <a:solidFill>
                <a:srgbClr val="8FB0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0252DDF1-8241-534C-A484-C9965C109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154603">
              <a:off x="5486595" y="1357143"/>
              <a:ext cx="1904498" cy="23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dirty="0" err="1">
                  <a:solidFill>
                    <a:schemeClr val="accent5"/>
                  </a:solidFill>
                </a:rPr>
                <a:t>Charnock</a:t>
              </a:r>
              <a:r>
                <a:rPr lang="fr-FR" sz="1600" b="1" dirty="0">
                  <a:solidFill>
                    <a:schemeClr val="accent5"/>
                  </a:solidFill>
                </a:rPr>
                <a:t> </a:t>
              </a:r>
              <a:r>
                <a:rPr lang="fr-FR" sz="1600" b="1" dirty="0" err="1">
                  <a:solidFill>
                    <a:schemeClr val="accent5"/>
                  </a:solidFill>
                </a:rPr>
                <a:t>parameter</a:t>
              </a:r>
              <a:endParaRPr lang="fr-FR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35" name="Line 51">
              <a:extLst>
                <a:ext uri="{FF2B5EF4-FFF2-40B4-BE49-F238E27FC236}">
                  <a16:creationId xmlns:a16="http://schemas.microsoft.com/office/drawing/2014/main" id="{0EE60FB8-47A6-FE4E-BD66-85042CA17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1646" y="516480"/>
              <a:ext cx="1316572" cy="199114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6" name="Text Box 52">
              <a:extLst>
                <a:ext uri="{FF2B5EF4-FFF2-40B4-BE49-F238E27FC236}">
                  <a16:creationId xmlns:a16="http://schemas.microsoft.com/office/drawing/2014/main" id="{6D7214A6-6D3C-A540-AED1-F4EEAAAE7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42033">
              <a:off x="5167933" y="1251124"/>
              <a:ext cx="1333400" cy="23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err="1">
                  <a:solidFill>
                    <a:srgbClr val="FF9900"/>
                  </a:solidFill>
                </a:rPr>
                <a:t>Winds</a:t>
              </a:r>
              <a:endParaRPr lang="el-GR" sz="1600" b="1" baseline="-25000" dirty="0">
                <a:solidFill>
                  <a:srgbClr val="FF9900"/>
                </a:solidFill>
                <a:cs typeface="Arial" charset="0"/>
              </a:endParaRPr>
            </a:p>
          </p:txBody>
        </p:sp>
        <p:sp>
          <p:nvSpPr>
            <p:cNvPr id="37" name="Line 53">
              <a:extLst>
                <a:ext uri="{FF2B5EF4-FFF2-40B4-BE49-F238E27FC236}">
                  <a16:creationId xmlns:a16="http://schemas.microsoft.com/office/drawing/2014/main" id="{95577817-E65E-FF43-99B9-62EB2D1D1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2581" y="2976818"/>
              <a:ext cx="2743280" cy="0"/>
            </a:xfrm>
            <a:prstGeom prst="line">
              <a:avLst/>
            </a:prstGeom>
            <a:noFill/>
            <a:ln w="9525">
              <a:solidFill>
                <a:srgbClr val="8FB0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38" name="Text Box 54">
              <a:extLst>
                <a:ext uri="{FF2B5EF4-FFF2-40B4-BE49-F238E27FC236}">
                  <a16:creationId xmlns:a16="http://schemas.microsoft.com/office/drawing/2014/main" id="{41054458-A2BB-7B4D-9878-681FC965C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928" y="2976818"/>
              <a:ext cx="3040698" cy="66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Significant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 </a:t>
              </a:r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wave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 </a:t>
              </a:r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height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, </a:t>
              </a:r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mean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 </a:t>
              </a:r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period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, </a:t>
              </a:r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mean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 direction</a:t>
              </a:r>
              <a:r>
                <a:rPr lang="fr-FR" sz="1600" dirty="0">
                  <a:solidFill>
                    <a:srgbClr val="8FB08C"/>
                  </a:solidFill>
                  <a:cs typeface="Arial" charset="0"/>
                </a:rPr>
                <a:t>, </a:t>
              </a:r>
              <a:r>
                <a:rPr lang="fr-FR" sz="1600" b="1" dirty="0" err="1">
                  <a:solidFill>
                    <a:srgbClr val="8FB08C"/>
                  </a:solidFill>
                  <a:cs typeface="Arial" charset="0"/>
                </a:rPr>
                <a:t>momentum</a:t>
              </a:r>
              <a:r>
                <a:rPr lang="fr-FR" sz="1600" b="1" dirty="0">
                  <a:solidFill>
                    <a:srgbClr val="8FB08C"/>
                  </a:solidFill>
                  <a:cs typeface="Arial" charset="0"/>
                </a:rPr>
                <a:t> fluxes</a:t>
              </a:r>
            </a:p>
            <a:p>
              <a:pPr eaLnBrk="1" hangingPunct="1"/>
              <a:r>
                <a:rPr lang="fr-FR" sz="1600" dirty="0">
                  <a:solidFill>
                    <a:srgbClr val="8FB08C"/>
                  </a:solidFill>
                  <a:cs typeface="Arial" charset="0"/>
                </a:rPr>
                <a:t>(stokes transport, </a:t>
              </a:r>
              <a:r>
                <a:rPr lang="fr-FR" sz="1600" dirty="0" err="1">
                  <a:solidFill>
                    <a:srgbClr val="8FB08C"/>
                  </a:solidFill>
                  <a:cs typeface="Arial" charset="0"/>
                </a:rPr>
                <a:t>brenouilli</a:t>
              </a:r>
              <a:r>
                <a:rPr lang="fr-FR" sz="1600" dirty="0">
                  <a:solidFill>
                    <a:srgbClr val="8FB08C"/>
                  </a:solidFill>
                  <a:cs typeface="Arial" charset="0"/>
                </a:rPr>
                <a:t> </a:t>
              </a:r>
              <a:r>
                <a:rPr lang="fr-FR" sz="1600" dirty="0" err="1">
                  <a:solidFill>
                    <a:srgbClr val="8FB08C"/>
                  </a:solidFill>
                  <a:cs typeface="Arial" charset="0"/>
                </a:rPr>
                <a:t>head</a:t>
              </a:r>
              <a:r>
                <a:rPr lang="fr-FR" sz="1600" dirty="0">
                  <a:solidFill>
                    <a:srgbClr val="8FB08C"/>
                  </a:solidFill>
                  <a:cs typeface="Arial" charset="0"/>
                </a:rPr>
                <a:t> pressure </a:t>
              </a:r>
              <a:r>
                <a:rPr lang="mr-IN" sz="1600" dirty="0">
                  <a:solidFill>
                    <a:srgbClr val="8FB08C"/>
                  </a:solidFill>
                  <a:cs typeface="Arial" charset="0"/>
                </a:rPr>
                <a:t>…</a:t>
              </a:r>
              <a:r>
                <a:rPr lang="fr-FR" sz="1600" dirty="0">
                  <a:solidFill>
                    <a:srgbClr val="8FB08C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39" name="Line 53">
              <a:extLst>
                <a:ext uri="{FF2B5EF4-FFF2-40B4-BE49-F238E27FC236}">
                  <a16:creationId xmlns:a16="http://schemas.microsoft.com/office/drawing/2014/main" id="{B4F35410-5174-2041-A29C-CEA8804DC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2581" y="2761750"/>
              <a:ext cx="2743280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40" name="ZoneTexte 30">
              <a:extLst>
                <a:ext uri="{FF2B5EF4-FFF2-40B4-BE49-F238E27FC236}">
                  <a16:creationId xmlns:a16="http://schemas.microsoft.com/office/drawing/2014/main" id="{95846D4D-3691-C441-8716-74A38FD5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832" y="2478339"/>
              <a:ext cx="2261974" cy="27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dirty="0" err="1">
                  <a:solidFill>
                    <a:srgbClr val="4B89D0"/>
                  </a:solidFill>
                </a:rPr>
                <a:t>Currents</a:t>
              </a:r>
              <a:r>
                <a:rPr lang="fr-FR" sz="1600" b="1" dirty="0">
                  <a:solidFill>
                    <a:srgbClr val="4B89D0"/>
                  </a:solidFill>
                </a:rPr>
                <a:t>, water </a:t>
              </a:r>
              <a:r>
                <a:rPr lang="fr-FR" sz="1600" b="1" dirty="0" err="1">
                  <a:solidFill>
                    <a:srgbClr val="4B89D0"/>
                  </a:solidFill>
                </a:rPr>
                <a:t>level</a:t>
              </a:r>
              <a:endParaRPr lang="fr-FR" sz="1600" b="1" dirty="0">
                <a:solidFill>
                  <a:srgbClr val="4B89D0"/>
                </a:solidFill>
              </a:endParaRPr>
            </a:p>
          </p:txBody>
        </p:sp>
      </p:grpSp>
      <p:sp>
        <p:nvSpPr>
          <p:cNvPr id="41" name="Ellipse 3">
            <a:extLst>
              <a:ext uri="{FF2B5EF4-FFF2-40B4-BE49-F238E27FC236}">
                <a16:creationId xmlns:a16="http://schemas.microsoft.com/office/drawing/2014/main" id="{0F9E0370-215C-D747-9D9B-F797DE7A455F}"/>
              </a:ext>
            </a:extLst>
          </p:cNvPr>
          <p:cNvSpPr/>
          <p:nvPr/>
        </p:nvSpPr>
        <p:spPr>
          <a:xfrm>
            <a:off x="3846507" y="3914683"/>
            <a:ext cx="1210368" cy="71003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OASIS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AA673EB4-388A-494B-8B0A-77A63FD6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52344"/>
            <a:ext cx="8183881" cy="2207322"/>
          </a:xfrm>
        </p:spPr>
        <p:txBody>
          <a:bodyPr>
            <a:normAutofit/>
          </a:bodyPr>
          <a:lstStyle/>
          <a:p>
            <a:pPr marL="349250" lvl="1" indent="0">
              <a:buClr>
                <a:schemeClr val="tx2"/>
              </a:buClr>
              <a:buNone/>
            </a:pPr>
            <a:r>
              <a:rPr lang="en-US" b="1" dirty="0">
                <a:solidFill>
                  <a:schemeClr val="tx1"/>
                </a:solidFill>
              </a:rPr>
              <a:t>Exchanged fields</a:t>
            </a:r>
            <a:endParaRPr lang="en-US" dirty="0">
              <a:solidFill>
                <a:schemeClr val="tx1"/>
              </a:solidFill>
            </a:endParaRPr>
          </a:p>
          <a:p>
            <a:pPr marL="349250" lvl="1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9250" lvl="1" indent="0">
              <a:buClr>
                <a:schemeClr val="tx2"/>
              </a:buClr>
              <a:buNone/>
            </a:pPr>
            <a:endParaRPr lang="en-US" dirty="0"/>
          </a:p>
          <a:p>
            <a:pPr marL="349250" lvl="1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OASIS Coupler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6"/>
            <a:ext cx="9144000" cy="56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OASIS Coupler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51"/>
            <a:ext cx="9144000" cy="42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OASIS Coupler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115"/>
            <a:ext cx="9144000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Schematic picture of the coupling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682"/>
            <a:ext cx="9144000" cy="56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3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5"/>
            <a:ext cx="85205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 err="1"/>
              <a:t>Get</a:t>
            </a:r>
            <a:r>
              <a:rPr lang="fr-FR" dirty="0"/>
              <a:t> source codes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 err="1"/>
              <a:t>Set-up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configuration architecture and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: croco/</a:t>
            </a:r>
            <a:r>
              <a:rPr lang="fr-FR" dirty="0" err="1"/>
              <a:t>create_config.bash</a:t>
            </a:r>
            <a:r>
              <a:rPr lang="fr-FR" dirty="0"/>
              <a:t> (all-</a:t>
            </a:r>
            <a:r>
              <a:rPr lang="fr-FR" dirty="0" err="1"/>
              <a:t>prod</a:t>
            </a:r>
            <a:r>
              <a:rPr lang="fr-FR" dirty="0"/>
              <a:t>-</a:t>
            </a:r>
            <a:r>
              <a:rPr lang="fr-FR" dirty="0" err="1"/>
              <a:t>cpl</a:t>
            </a:r>
            <a:r>
              <a:rPr lang="fr-FR" dirty="0"/>
              <a:t> option)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/>
              <a:t>Compile OASIS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/>
              <a:t>Compile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in </a:t>
            </a:r>
            <a:r>
              <a:rPr lang="fr-FR" dirty="0" err="1"/>
              <a:t>coupled</a:t>
            </a:r>
            <a:r>
              <a:rPr lang="fr-FR" dirty="0"/>
              <a:t> mode (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netcdf</a:t>
            </a:r>
            <a:r>
              <a:rPr lang="fr-FR" dirty="0"/>
              <a:t> </a:t>
            </a:r>
            <a:r>
              <a:rPr lang="fr-FR" dirty="0" err="1"/>
              <a:t>libraries</a:t>
            </a:r>
            <a:r>
              <a:rPr lang="fr-FR" dirty="0"/>
              <a:t> and </a:t>
            </a:r>
            <a:r>
              <a:rPr lang="fr-FR" dirty="0" err="1"/>
              <a:t>compilers</a:t>
            </a:r>
            <a:r>
              <a:rPr lang="fr-FR" dirty="0"/>
              <a:t>, NB: CROCO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alternatively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compiled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launching</a:t>
            </a:r>
            <a:r>
              <a:rPr lang="fr-FR" dirty="0"/>
              <a:t> the </a:t>
            </a:r>
            <a:r>
              <a:rPr lang="fr-FR" dirty="0" err="1"/>
              <a:t>run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)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pre-processing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/>
              <a:t>Use the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to </a:t>
            </a:r>
            <a:r>
              <a:rPr lang="fr-FR" dirty="0" err="1"/>
              <a:t>set-up</a:t>
            </a:r>
            <a:r>
              <a:rPr lang="fr-FR" dirty="0"/>
              <a:t> and </a:t>
            </a:r>
            <a:r>
              <a:rPr lang="fr-FR" dirty="0" err="1"/>
              <a:t>run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coupled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BAD778-AE48-2C41-8104-BD1158B1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152574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4"/>
            <a:ext cx="85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Both"/>
            </a:pPr>
            <a:r>
              <a:rPr lang="fr-FR" dirty="0" err="1"/>
              <a:t>Get</a:t>
            </a:r>
            <a:r>
              <a:rPr lang="fr-FR" dirty="0"/>
              <a:t> source codes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1700" y="4139530"/>
            <a:ext cx="4180788" cy="2123658"/>
          </a:xfrm>
          <a:prstGeom prst="rect">
            <a:avLst/>
          </a:prstGeom>
          <a:solidFill>
            <a:srgbClr val="7DE4FF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CROCO</a:t>
            </a:r>
          </a:p>
          <a:p>
            <a:r>
              <a:rPr lang="fr-FR" sz="1200" dirty="0"/>
              <a:t>cd $HOME/croco</a:t>
            </a:r>
          </a:p>
          <a:p>
            <a:endParaRPr lang="fr-FR" sz="1200" dirty="0"/>
          </a:p>
          <a:p>
            <a:r>
              <a:rPr lang="fr-FR" sz="1200" dirty="0">
                <a:hlinkClick r:id="rId3"/>
              </a:rPr>
              <a:t>https://www.croco-ocean.org/croco-project/</a:t>
            </a:r>
            <a:endParaRPr lang="fr-FR" sz="1200" dirty="0"/>
          </a:p>
          <a:p>
            <a:r>
              <a:rPr lang="fr-FR" sz="1200" dirty="0"/>
              <a:t>tar -</a:t>
            </a:r>
            <a:r>
              <a:rPr lang="fr-FR" sz="1200" dirty="0" err="1"/>
              <a:t>zxvf</a:t>
            </a:r>
            <a:r>
              <a:rPr lang="fr-FR" sz="1200" dirty="0"/>
              <a:t> croco-v1.0.tar.gz</a:t>
            </a:r>
          </a:p>
          <a:p>
            <a:r>
              <a:rPr lang="fr-FR" sz="1200" dirty="0"/>
              <a:t>tar -</a:t>
            </a:r>
            <a:r>
              <a:rPr lang="fr-FR" sz="1200" dirty="0" err="1"/>
              <a:t>zxvf</a:t>
            </a:r>
            <a:r>
              <a:rPr lang="fr-FR" sz="1200" dirty="0"/>
              <a:t> croco_tools-v1.0.tar.gz</a:t>
            </a:r>
          </a:p>
          <a:p>
            <a:endParaRPr lang="fr-FR" sz="1200" dirty="0"/>
          </a:p>
          <a:p>
            <a:r>
              <a:rPr lang="fr-FR" sz="1200" dirty="0"/>
              <a:t>Or </a:t>
            </a:r>
          </a:p>
          <a:p>
            <a:endParaRPr lang="fr-FR" sz="1200" dirty="0"/>
          </a:p>
          <a:p>
            <a:r>
              <a:rPr lang="fr-FR" sz="1200" dirty="0"/>
              <a:t>git clone </a:t>
            </a:r>
            <a:r>
              <a:rPr lang="fr-FR" sz="1200" dirty="0">
                <a:hlinkClick r:id="rId4"/>
              </a:rPr>
              <a:t>https://gitlab.inria.fr/croco-ocean/croco.git</a:t>
            </a:r>
            <a:endParaRPr lang="fr-FR" sz="1200" dirty="0"/>
          </a:p>
          <a:p>
            <a:r>
              <a:rPr lang="fr-FR" sz="1200" dirty="0"/>
              <a:t>git clone </a:t>
            </a:r>
            <a:r>
              <a:rPr lang="fr-FR" sz="1200" dirty="0">
                <a:hlinkClick r:id="rId5"/>
              </a:rPr>
              <a:t>https://gitlab.inria.fr/croco-ocean/croco_tools.git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877074" y="3378453"/>
            <a:ext cx="3458820" cy="1569660"/>
          </a:xfrm>
          <a:prstGeom prst="rect">
            <a:avLst/>
          </a:prstGeom>
          <a:solidFill>
            <a:srgbClr val="FFE56B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WRF</a:t>
            </a:r>
          </a:p>
          <a:p>
            <a:r>
              <a:rPr lang="fr-FR" sz="1200" dirty="0"/>
              <a:t>cd $HOME/</a:t>
            </a:r>
            <a:r>
              <a:rPr lang="fr-FR" sz="1200" dirty="0" err="1"/>
              <a:t>wrf</a:t>
            </a:r>
            <a:endParaRPr lang="fr-FR" sz="1200" dirty="0"/>
          </a:p>
          <a:p>
            <a:endParaRPr lang="fr-FR" sz="1200" b="1" dirty="0"/>
          </a:p>
          <a:p>
            <a:r>
              <a:rPr lang="fr-FR" sz="1200" dirty="0"/>
              <a:t>git clone </a:t>
            </a:r>
            <a:r>
              <a:rPr lang="fr-FR" sz="1200" dirty="0">
                <a:hlinkClick r:id="rId6"/>
              </a:rPr>
              <a:t>https://github.com/wrf-croco/WRF.git</a:t>
            </a:r>
            <a:endParaRPr lang="fr-FR" sz="1200" dirty="0"/>
          </a:p>
          <a:p>
            <a:endParaRPr lang="fr-FR" sz="1200" dirty="0"/>
          </a:p>
          <a:p>
            <a:r>
              <a:rPr lang="fr-FR" sz="1200" b="1" dirty="0"/>
              <a:t>WPS</a:t>
            </a:r>
            <a:r>
              <a:rPr lang="fr-FR" sz="1200" dirty="0"/>
              <a:t> </a:t>
            </a:r>
          </a:p>
          <a:p>
            <a:r>
              <a:rPr lang="fr-FR" sz="1200" dirty="0"/>
              <a:t>git clone </a:t>
            </a:r>
            <a:r>
              <a:rPr lang="fr-FR" sz="1200" dirty="0">
                <a:hlinkClick r:id="rId7"/>
              </a:rPr>
              <a:t>https://github.com/wrf-model/WPS.git</a:t>
            </a:r>
            <a:endParaRPr lang="fr-FR" sz="1200" dirty="0"/>
          </a:p>
          <a:p>
            <a:r>
              <a:rPr lang="fr-FR" sz="1200" dirty="0"/>
              <a:t>git </a:t>
            </a:r>
            <a:r>
              <a:rPr lang="fr-FR" sz="1200" dirty="0" err="1"/>
              <a:t>checkout</a:t>
            </a:r>
            <a:r>
              <a:rPr lang="fr-FR" sz="1200" dirty="0"/>
              <a:t> tags/v4.2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77074" y="2375424"/>
            <a:ext cx="345882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OASIS</a:t>
            </a:r>
          </a:p>
          <a:p>
            <a:r>
              <a:rPr lang="fr-FR" sz="1200" dirty="0"/>
              <a:t>cd $HOME/oasis</a:t>
            </a:r>
          </a:p>
          <a:p>
            <a:endParaRPr lang="fr-FR" sz="1200" dirty="0"/>
          </a:p>
          <a:p>
            <a:r>
              <a:rPr lang="fr-FR" sz="1200" dirty="0"/>
              <a:t>git clone </a:t>
            </a:r>
            <a:r>
              <a:rPr lang="fr-FR" sz="1200" dirty="0">
                <a:hlinkClick r:id="rId8"/>
              </a:rPr>
              <a:t>https://gitlab.com/cerfacs/oasis3-mct.git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877074" y="5120147"/>
            <a:ext cx="3458820" cy="830997"/>
          </a:xfrm>
          <a:prstGeom prst="rect">
            <a:avLst/>
          </a:prstGeom>
          <a:solidFill>
            <a:srgbClr val="D3AAFF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WW3</a:t>
            </a:r>
          </a:p>
          <a:p>
            <a:r>
              <a:rPr lang="fr-FR" sz="1200" dirty="0"/>
              <a:t>cd $HOME/ww3</a:t>
            </a:r>
          </a:p>
          <a:p>
            <a:endParaRPr lang="fr-FR" sz="1200" b="1" dirty="0"/>
          </a:p>
          <a:p>
            <a:r>
              <a:rPr lang="fr-FR" sz="1200" dirty="0"/>
              <a:t>git clone </a:t>
            </a:r>
            <a:r>
              <a:rPr lang="fr-FR" sz="1200" dirty="0">
                <a:hlinkClick r:id="rId9"/>
              </a:rPr>
              <a:t>https://github.com/NOAA-EMC/WW3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311700" y="2265880"/>
            <a:ext cx="4260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Suggested architecture: </a:t>
            </a:r>
          </a:p>
          <a:p>
            <a:r>
              <a:rPr lang="en-US" dirty="0" err="1"/>
              <a:t>mkdir</a:t>
            </a:r>
            <a:r>
              <a:rPr lang="en-US" dirty="0"/>
              <a:t> $HOME/</a:t>
            </a:r>
            <a:r>
              <a:rPr lang="en-US" dirty="0" err="1"/>
              <a:t>croco</a:t>
            </a:r>
            <a:endParaRPr lang="en-US" dirty="0"/>
          </a:p>
          <a:p>
            <a:r>
              <a:rPr lang="en-US" dirty="0" err="1"/>
              <a:t>mkdir</a:t>
            </a:r>
            <a:r>
              <a:rPr lang="en-US" dirty="0"/>
              <a:t> $HOME/oasis</a:t>
            </a:r>
          </a:p>
          <a:p>
            <a:r>
              <a:rPr lang="en-US" dirty="0" err="1"/>
              <a:t>mkdir</a:t>
            </a:r>
            <a:r>
              <a:rPr lang="en-US" dirty="0"/>
              <a:t> $HOME/</a:t>
            </a:r>
            <a:r>
              <a:rPr lang="en-US" dirty="0" err="1"/>
              <a:t>wrf</a:t>
            </a:r>
            <a:endParaRPr lang="en-US" dirty="0"/>
          </a:p>
          <a:p>
            <a:r>
              <a:rPr lang="en-US" dirty="0" err="1"/>
              <a:t>mkdir</a:t>
            </a:r>
            <a:r>
              <a:rPr lang="en-US" dirty="0"/>
              <a:t> $HOME/ww3</a:t>
            </a:r>
          </a:p>
          <a:p>
            <a:r>
              <a:rPr lang="en-US" dirty="0" err="1"/>
              <a:t>mkdir</a:t>
            </a:r>
            <a:r>
              <a:rPr lang="en-US" dirty="0"/>
              <a:t> $HOME/CONFIGS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3FA5BF-83C1-B240-98D9-79D2E193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31224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4"/>
            <a:ext cx="8520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(2) </a:t>
            </a:r>
            <a:r>
              <a:rPr lang="fr-FR" dirty="0" err="1"/>
              <a:t>Set-up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configuration architecture and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: croco/</a:t>
            </a:r>
            <a:r>
              <a:rPr lang="fr-FR" dirty="0" err="1"/>
              <a:t>create_config.bash</a:t>
            </a:r>
            <a:r>
              <a:rPr lang="fr-FR" dirty="0"/>
              <a:t> (all-</a:t>
            </a:r>
            <a:r>
              <a:rPr lang="fr-FR" dirty="0" err="1"/>
              <a:t>prod</a:t>
            </a:r>
            <a:r>
              <a:rPr lang="fr-FR" dirty="0"/>
              <a:t>-</a:t>
            </a:r>
            <a:r>
              <a:rPr lang="fr-FR" dirty="0" err="1"/>
              <a:t>cpl</a:t>
            </a:r>
            <a:r>
              <a:rPr lang="fr-FR" dirty="0"/>
              <a:t> option)</a:t>
            </a:r>
          </a:p>
          <a:p>
            <a:pPr>
              <a:spcAft>
                <a:spcPts val="1200"/>
              </a:spcAft>
            </a:pPr>
            <a:r>
              <a:rPr lang="fr-FR" dirty="0"/>
              <a:t>-&gt; </a:t>
            </a:r>
            <a:r>
              <a:rPr lang="fr-FR" dirty="0" err="1"/>
              <a:t>useful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, </a:t>
            </a:r>
            <a:r>
              <a:rPr lang="fr-FR" dirty="0" err="1"/>
              <a:t>env</a:t>
            </a:r>
            <a:r>
              <a:rPr lang="fr-FR" dirty="0"/>
              <a:t> var, and scripts to </a:t>
            </a:r>
            <a:r>
              <a:rPr lang="fr-FR" dirty="0" err="1"/>
              <a:t>facilitate</a:t>
            </a:r>
            <a:r>
              <a:rPr lang="fr-FR" dirty="0"/>
              <a:t> compilation, </a:t>
            </a:r>
            <a:r>
              <a:rPr lang="fr-FR" dirty="0" err="1"/>
              <a:t>etc</a:t>
            </a:r>
            <a:r>
              <a:rPr lang="fr-FR" dirty="0"/>
              <a:t>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4600" y="3145804"/>
            <a:ext cx="72956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 $HOME/CONFIGS</a:t>
            </a:r>
          </a:p>
          <a:p>
            <a:r>
              <a:rPr lang="en-US" dirty="0" err="1"/>
              <a:t>cp</a:t>
            </a:r>
            <a:r>
              <a:rPr lang="en-US" dirty="0"/>
              <a:t> $HOME/</a:t>
            </a:r>
            <a:r>
              <a:rPr lang="en-US" dirty="0" err="1"/>
              <a:t>croco</a:t>
            </a:r>
            <a:r>
              <a:rPr lang="en-US" dirty="0"/>
              <a:t>/</a:t>
            </a:r>
            <a:r>
              <a:rPr lang="en-US" dirty="0" err="1"/>
              <a:t>croco</a:t>
            </a:r>
            <a:r>
              <a:rPr lang="en-US" dirty="0"/>
              <a:t>/</a:t>
            </a:r>
            <a:r>
              <a:rPr lang="en-US" dirty="0" err="1"/>
              <a:t>create_config.bash</a:t>
            </a:r>
            <a:endParaRPr lang="en-US" dirty="0"/>
          </a:p>
          <a:p>
            <a:endParaRPr lang="en-US" dirty="0"/>
          </a:p>
          <a:p>
            <a:r>
              <a:rPr lang="en-US" dirty="0"/>
              <a:t>Edit </a:t>
            </a:r>
            <a:r>
              <a:rPr lang="en-US" b="1" dirty="0" err="1"/>
              <a:t>create_config.bash</a:t>
            </a:r>
            <a:r>
              <a:rPr lang="en-US" dirty="0"/>
              <a:t> : paths, settings</a:t>
            </a:r>
          </a:p>
          <a:p>
            <a:r>
              <a:rPr lang="en-US" dirty="0"/>
              <a:t>./</a:t>
            </a:r>
            <a:r>
              <a:rPr lang="en-US" dirty="0" err="1"/>
              <a:t>create_config.bash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now have YOUR_CONFIG directory</a:t>
            </a:r>
          </a:p>
          <a:p>
            <a:r>
              <a:rPr lang="en-US" dirty="0"/>
              <a:t>cd $HOME/CONFIGS/ YOUR_CONFIG</a:t>
            </a:r>
          </a:p>
          <a:p>
            <a:endParaRPr lang="en-US" dirty="0"/>
          </a:p>
          <a:p>
            <a:r>
              <a:rPr lang="en-US" dirty="0"/>
              <a:t>Check the </a:t>
            </a:r>
            <a:r>
              <a:rPr lang="en-US" b="1" dirty="0" err="1"/>
              <a:t>myenv_mypath.sh</a:t>
            </a:r>
            <a:r>
              <a:rPr lang="en-US" dirty="0"/>
              <a:t> file, eventually edit path if necessary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8FB9E2-0B13-C64A-852A-D4FB1E05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52343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4"/>
            <a:ext cx="85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(3) Compile OASIS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1599" y="2320792"/>
            <a:ext cx="6393902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OASIS</a:t>
            </a:r>
          </a:p>
          <a:p>
            <a:endParaRPr lang="fr-FR" sz="1200" b="1" dirty="0"/>
          </a:p>
          <a:p>
            <a:r>
              <a:rPr lang="fr-FR" sz="1200" dirty="0"/>
              <a:t>cd $HOME/oasis/oasis3-mct/oasis3-mct/</a:t>
            </a:r>
            <a:r>
              <a:rPr lang="fr-FR" sz="1200" dirty="0" err="1"/>
              <a:t>util</a:t>
            </a:r>
            <a:r>
              <a:rPr lang="fr-FR" sz="1200" dirty="0"/>
              <a:t>/</a:t>
            </a:r>
            <a:r>
              <a:rPr lang="fr-FR" sz="1200" dirty="0" err="1"/>
              <a:t>make_dir</a:t>
            </a:r>
            <a:endParaRPr lang="fr-FR" sz="1200" dirty="0"/>
          </a:p>
          <a:p>
            <a:r>
              <a:rPr lang="fr-FR" sz="1200" dirty="0" err="1"/>
              <a:t>cp</a:t>
            </a:r>
            <a:r>
              <a:rPr lang="fr-FR" sz="1200" dirty="0"/>
              <a:t> $HOME/croco/croco/</a:t>
            </a:r>
            <a:r>
              <a:rPr lang="en-US" sz="1200" dirty="0"/>
              <a:t>SCRIPTS/SCRIPTS_COUPLING/OASIS_IN/</a:t>
            </a:r>
            <a:r>
              <a:rPr lang="en-US" sz="1200" dirty="0" err="1"/>
              <a:t>make.DATARMOR</a:t>
            </a:r>
            <a:r>
              <a:rPr lang="en-US" sz="1200" dirty="0"/>
              <a:t> .</a:t>
            </a:r>
          </a:p>
          <a:p>
            <a:endParaRPr lang="en-US" sz="1200" dirty="0"/>
          </a:p>
          <a:p>
            <a:r>
              <a:rPr lang="en-US" sz="1200" dirty="0"/>
              <a:t>Check the paths in </a:t>
            </a:r>
            <a:r>
              <a:rPr lang="en-US" sz="1200" dirty="0" err="1"/>
              <a:t>make.DATARMOR</a:t>
            </a:r>
            <a:endParaRPr lang="en-US" sz="1200" dirty="0"/>
          </a:p>
          <a:p>
            <a:r>
              <a:rPr lang="en-US" sz="1200" dirty="0"/>
              <a:t>In </a:t>
            </a:r>
            <a:r>
              <a:rPr lang="en-US" sz="1200" dirty="0" err="1"/>
              <a:t>make.inc</a:t>
            </a:r>
            <a:r>
              <a:rPr lang="en-US" sz="1200" dirty="0"/>
              <a:t> set the include to the absolute path of your </a:t>
            </a:r>
            <a:r>
              <a:rPr lang="en-US" sz="1200" dirty="0" err="1"/>
              <a:t>make.DATARMOR</a:t>
            </a:r>
            <a:r>
              <a:rPr lang="en-US" sz="1200" dirty="0"/>
              <a:t>:</a:t>
            </a:r>
          </a:p>
          <a:p>
            <a:r>
              <a:rPr lang="en-US" sz="1200" dirty="0"/>
              <a:t>include $(home)/oasis/oasis3-mct/</a:t>
            </a:r>
            <a:r>
              <a:rPr lang="en-US" sz="1200" dirty="0" err="1"/>
              <a:t>util</a:t>
            </a:r>
            <a:r>
              <a:rPr lang="en-US" sz="1200" dirty="0"/>
              <a:t>/</a:t>
            </a:r>
            <a:r>
              <a:rPr lang="en-US" sz="1200" dirty="0" err="1"/>
              <a:t>make_dir</a:t>
            </a:r>
            <a:r>
              <a:rPr lang="en-US" sz="1200" dirty="0"/>
              <a:t>/</a:t>
            </a:r>
            <a:r>
              <a:rPr lang="en-US" sz="1200" dirty="0" err="1"/>
              <a:t>make.DATARMOR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Compilation:</a:t>
            </a:r>
          </a:p>
          <a:p>
            <a:r>
              <a:rPr lang="en-US" sz="1200" dirty="0"/>
              <a:t>make </a:t>
            </a:r>
            <a:r>
              <a:rPr lang="en-US" sz="1200" dirty="0" err="1"/>
              <a:t>realclean</a:t>
            </a:r>
            <a:r>
              <a:rPr lang="en-US" sz="1200" dirty="0"/>
              <a:t> -f TopMakefileOasis3 &gt; </a:t>
            </a:r>
            <a:r>
              <a:rPr lang="en-US" sz="1200" dirty="0" err="1"/>
              <a:t>oasis_clean.out</a:t>
            </a:r>
            <a:r>
              <a:rPr lang="en-US" sz="1200" dirty="0"/>
              <a:t> </a:t>
            </a:r>
          </a:p>
          <a:p>
            <a:r>
              <a:rPr lang="en-US" sz="1200" dirty="0"/>
              <a:t>make -f TopMakefileOasis3 &gt; </a:t>
            </a:r>
            <a:r>
              <a:rPr lang="en-US" sz="1200" dirty="0" err="1"/>
              <a:t>oasis_make.out</a:t>
            </a:r>
            <a:endParaRPr lang="fr-FR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C681A0-6C46-094D-A4AC-CDEB3DCB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29615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270"/>
            <a:ext cx="8229600" cy="1252728"/>
          </a:xfrm>
        </p:spPr>
        <p:txBody>
          <a:bodyPr/>
          <a:lstStyle/>
          <a:p>
            <a:r>
              <a:rPr lang="en-US" dirty="0"/>
              <a:t>Why do we want to couple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945"/>
            <a:ext cx="9144000" cy="55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4"/>
            <a:ext cx="85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(4) Compile WRF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6800" y="2540102"/>
            <a:ext cx="3549100" cy="1384995"/>
          </a:xfrm>
          <a:prstGeom prst="rect">
            <a:avLst/>
          </a:prstGeom>
          <a:solidFill>
            <a:srgbClr val="FFE56B"/>
          </a:solidFill>
        </p:spPr>
        <p:txBody>
          <a:bodyPr wrap="square" numCol="1" spcCol="720000" rtlCol="0">
            <a:spAutoFit/>
          </a:bodyPr>
          <a:lstStyle/>
          <a:p>
            <a:r>
              <a:rPr lang="fr-FR" sz="1200" dirty="0"/>
              <a:t>cd $HOME/</a:t>
            </a:r>
            <a:r>
              <a:rPr lang="fr-FR" sz="1200" dirty="0" err="1"/>
              <a:t>wrf</a:t>
            </a:r>
            <a:r>
              <a:rPr lang="fr-FR" sz="1200" dirty="0"/>
              <a:t>/WRF</a:t>
            </a:r>
          </a:p>
          <a:p>
            <a:endParaRPr lang="fr-FR" sz="1200" i="1" dirty="0"/>
          </a:p>
          <a:p>
            <a:r>
              <a:rPr lang="fr-FR" sz="1200" i="1" dirty="0" err="1"/>
              <a:t>Classical</a:t>
            </a:r>
            <a:r>
              <a:rPr lang="fr-FR" sz="1200" i="1" dirty="0"/>
              <a:t> compilation : </a:t>
            </a:r>
          </a:p>
          <a:p>
            <a:r>
              <a:rPr lang="fr-FR" sz="1200" i="1" dirty="0"/>
              <a:t>./clean </a:t>
            </a:r>
            <a:r>
              <a:rPr lang="mr-IN" sz="1200" i="1" dirty="0"/>
              <a:t>–</a:t>
            </a:r>
            <a:r>
              <a:rPr lang="fr-FR" sz="1200" i="1" dirty="0"/>
              <a:t>a</a:t>
            </a:r>
          </a:p>
          <a:p>
            <a:r>
              <a:rPr lang="fr-FR" sz="1200" i="1" dirty="0"/>
              <a:t>./configure</a:t>
            </a:r>
          </a:p>
          <a:p>
            <a:r>
              <a:rPr lang="fr-FR" sz="1200" i="1" dirty="0"/>
              <a:t>Check and </a:t>
            </a:r>
            <a:r>
              <a:rPr lang="fr-FR" sz="1200" i="1" dirty="0" err="1"/>
              <a:t>eventually</a:t>
            </a:r>
            <a:r>
              <a:rPr lang="fr-FR" sz="1200" i="1" dirty="0"/>
              <a:t> </a:t>
            </a:r>
            <a:r>
              <a:rPr lang="fr-FR" sz="1200" i="1" dirty="0" err="1"/>
              <a:t>edit</a:t>
            </a:r>
            <a:r>
              <a:rPr lang="fr-FR" sz="1200" i="1" dirty="0"/>
              <a:t> </a:t>
            </a:r>
            <a:r>
              <a:rPr lang="fr-FR" sz="1200" i="1" dirty="0" err="1"/>
              <a:t>configure.wrf</a:t>
            </a:r>
            <a:r>
              <a:rPr lang="fr-FR" sz="1200" i="1" dirty="0"/>
              <a:t>, </a:t>
            </a:r>
            <a:r>
              <a:rPr lang="fr-FR" sz="1200" i="1" dirty="0" err="1"/>
              <a:t>then</a:t>
            </a:r>
            <a:r>
              <a:rPr lang="fr-FR" sz="1200" i="1" dirty="0"/>
              <a:t>: </a:t>
            </a:r>
          </a:p>
          <a:p>
            <a:r>
              <a:rPr lang="fr-FR" sz="1200" i="1" dirty="0"/>
              <a:t>./compile </a:t>
            </a:r>
            <a:r>
              <a:rPr lang="fr-FR" sz="1200" i="1" dirty="0" err="1"/>
              <a:t>em_real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26000" y="2246619"/>
            <a:ext cx="300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 : “A la </a:t>
            </a:r>
            <a:r>
              <a:rPr lang="en-US" dirty="0" err="1"/>
              <a:t>mano</a:t>
            </a:r>
            <a:r>
              <a:rPr lang="en-US" dirty="0"/>
              <a:t>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47598" y="1961890"/>
            <a:ext cx="4838700" cy="3970318"/>
          </a:xfrm>
          <a:prstGeom prst="rect">
            <a:avLst/>
          </a:prstGeom>
          <a:solidFill>
            <a:srgbClr val="FFE56B"/>
          </a:solidFill>
        </p:spPr>
        <p:txBody>
          <a:bodyPr wrap="square" numCol="1" spcCol="720000" rtlCol="0">
            <a:spAutoFit/>
          </a:bodyPr>
          <a:lstStyle/>
          <a:p>
            <a:r>
              <a:rPr lang="fr-FR" sz="1200" dirty="0"/>
              <a:t>cd $HOME/</a:t>
            </a:r>
            <a:r>
              <a:rPr lang="fr-FR" sz="1200" dirty="0" err="1"/>
              <a:t>wrf</a:t>
            </a:r>
            <a:r>
              <a:rPr lang="fr-FR" sz="1200" dirty="0"/>
              <a:t>/WRF</a:t>
            </a:r>
          </a:p>
          <a:p>
            <a:endParaRPr lang="fr-FR" sz="1200" dirty="0"/>
          </a:p>
          <a:p>
            <a:r>
              <a:rPr lang="fr-FR" sz="1200" dirty="0"/>
              <a:t>A few scripts are </a:t>
            </a:r>
            <a:r>
              <a:rPr lang="fr-FR" sz="1200" dirty="0" err="1"/>
              <a:t>provided</a:t>
            </a:r>
            <a:r>
              <a:rPr lang="fr-FR" sz="1200" dirty="0"/>
              <a:t> to help </a:t>
            </a:r>
            <a:r>
              <a:rPr lang="fr-FR" sz="1200" dirty="0" err="1"/>
              <a:t>you</a:t>
            </a:r>
            <a:r>
              <a:rPr lang="fr-FR" sz="1200" dirty="0"/>
              <a:t> compile : First set a few </a:t>
            </a:r>
            <a:r>
              <a:rPr lang="fr-FR" sz="1200" dirty="0" err="1"/>
              <a:t>environment</a:t>
            </a:r>
            <a:r>
              <a:rPr lang="fr-FR" sz="1200" dirty="0"/>
              <a:t> variables: </a:t>
            </a:r>
          </a:p>
          <a:p>
            <a:r>
              <a:rPr lang="en-US" sz="1200" dirty="0"/>
              <a:t>cat $HOME/</a:t>
            </a:r>
            <a:r>
              <a:rPr lang="en-US" sz="1200" dirty="0" err="1"/>
              <a:t>croco</a:t>
            </a:r>
            <a:r>
              <a:rPr lang="en-US" sz="1200" dirty="0"/>
              <a:t>/</a:t>
            </a:r>
            <a:r>
              <a:rPr lang="en-US" sz="1200" dirty="0" err="1"/>
              <a:t>croco</a:t>
            </a:r>
            <a:r>
              <a:rPr lang="en-US" sz="1200" dirty="0"/>
              <a:t>/SCRIPTS/SCRIPTS_COUPLING/SCRIPTS_TOOLBOX/MACHINE/DATARMOR/</a:t>
            </a:r>
            <a:r>
              <a:rPr lang="en-US" sz="1200" dirty="0" err="1"/>
              <a:t>myenv.DATARMOR</a:t>
            </a:r>
            <a:r>
              <a:rPr lang="en-US" sz="1200" dirty="0"/>
              <a:t>* </a:t>
            </a:r>
            <a:r>
              <a:rPr lang="en-US" sz="1200" dirty="0" err="1"/>
              <a:t>myenv.sh</a:t>
            </a:r>
            <a:endParaRPr lang="en-US" sz="1200" dirty="0"/>
          </a:p>
          <a:p>
            <a:r>
              <a:rPr lang="en-US" sz="1200" dirty="0"/>
              <a:t>source </a:t>
            </a:r>
            <a:r>
              <a:rPr lang="en-US" sz="1200" dirty="0" err="1"/>
              <a:t>myenv.sh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Then copy the appropriate configure files : </a:t>
            </a:r>
          </a:p>
          <a:p>
            <a:r>
              <a:rPr lang="en-US" sz="1200" dirty="0" err="1"/>
              <a:t>cp</a:t>
            </a:r>
            <a:r>
              <a:rPr lang="en-US" sz="1200" dirty="0"/>
              <a:t> $HOME/</a:t>
            </a:r>
            <a:r>
              <a:rPr lang="en-US" sz="1200" dirty="0" err="1"/>
              <a:t>croco</a:t>
            </a:r>
            <a:r>
              <a:rPr lang="en-US" sz="1200" dirty="0"/>
              <a:t>/</a:t>
            </a:r>
            <a:r>
              <a:rPr lang="en-US" sz="1200" dirty="0" err="1"/>
              <a:t>croco</a:t>
            </a:r>
            <a:r>
              <a:rPr lang="en-US" sz="1200" dirty="0"/>
              <a:t>/SCRIPTS/SCRIPTS_COUPLING/WRF_IN/CONFIGURE_WRF/DATARMOR/* .</a:t>
            </a:r>
          </a:p>
          <a:p>
            <a:endParaRPr lang="en-US" sz="1200" dirty="0"/>
          </a:p>
          <a:p>
            <a:r>
              <a:rPr lang="en-US" sz="1200" dirty="0"/>
              <a:t>./clean </a:t>
            </a:r>
            <a:r>
              <a:rPr lang="mr-IN" sz="1200" dirty="0"/>
              <a:t>–</a:t>
            </a:r>
            <a:r>
              <a:rPr lang="en-US" sz="1200" dirty="0"/>
              <a:t>a</a:t>
            </a:r>
          </a:p>
          <a:p>
            <a:r>
              <a:rPr lang="en-US" sz="1200" dirty="0" err="1"/>
              <a:t>cp</a:t>
            </a:r>
            <a:r>
              <a:rPr lang="en-US" sz="1200" dirty="0"/>
              <a:t> </a:t>
            </a:r>
            <a:r>
              <a:rPr lang="en-US" sz="1200" dirty="0" err="1"/>
              <a:t>configure.wrf.uncoupled</a:t>
            </a:r>
            <a:r>
              <a:rPr lang="en-US" sz="1200" dirty="0"/>
              <a:t> </a:t>
            </a:r>
            <a:r>
              <a:rPr lang="en-US" sz="1200" dirty="0" err="1"/>
              <a:t>configure.wrf</a:t>
            </a:r>
            <a:endParaRPr lang="en-US" sz="1200" dirty="0"/>
          </a:p>
          <a:p>
            <a:r>
              <a:rPr lang="en-US" sz="1200" dirty="0"/>
              <a:t>./compile </a:t>
            </a:r>
            <a:r>
              <a:rPr lang="en-US" sz="1200" dirty="0" err="1"/>
              <a:t>em_real</a:t>
            </a:r>
            <a:r>
              <a:rPr lang="en-US" sz="1200" dirty="0"/>
              <a:t> &gt; </a:t>
            </a:r>
            <a:r>
              <a:rPr lang="en-US" sz="1200" dirty="0" err="1"/>
              <a:t>compile_uncoupled.log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./clean -a</a:t>
            </a:r>
          </a:p>
          <a:p>
            <a:r>
              <a:rPr lang="en-US" sz="1200" dirty="0" err="1"/>
              <a:t>cp</a:t>
            </a:r>
            <a:r>
              <a:rPr lang="en-US" sz="1200" dirty="0"/>
              <a:t> </a:t>
            </a:r>
            <a:r>
              <a:rPr lang="en-US" sz="1200" dirty="0" err="1"/>
              <a:t>configure.wrf.coupled</a:t>
            </a:r>
            <a:r>
              <a:rPr lang="en-US" sz="1200" dirty="0"/>
              <a:t> </a:t>
            </a:r>
            <a:r>
              <a:rPr lang="en-US" sz="1200" dirty="0" err="1"/>
              <a:t>configure.wrf</a:t>
            </a:r>
            <a:endParaRPr lang="en-US" sz="1200" dirty="0"/>
          </a:p>
          <a:p>
            <a:r>
              <a:rPr lang="en-US" sz="1200" dirty="0"/>
              <a:t>./compile </a:t>
            </a:r>
            <a:r>
              <a:rPr lang="en-US" sz="1200" dirty="0" err="1"/>
              <a:t>em_real</a:t>
            </a:r>
            <a:r>
              <a:rPr lang="en-US" sz="1200" dirty="0"/>
              <a:t> &gt; </a:t>
            </a:r>
            <a:r>
              <a:rPr lang="en-US" sz="1200" dirty="0" err="1"/>
              <a:t>compile_coupled.log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172500" y="1711779"/>
            <a:ext cx="72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 : “A la </a:t>
            </a:r>
            <a:r>
              <a:rPr lang="en-US" dirty="0" err="1"/>
              <a:t>mano</a:t>
            </a:r>
            <a:r>
              <a:rPr lang="en-US" dirty="0"/>
              <a:t>” with some help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6000" y="4357150"/>
            <a:ext cx="30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OPTION 3: using provided scripts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6800" y="4664927"/>
            <a:ext cx="3549100" cy="1200329"/>
          </a:xfrm>
          <a:prstGeom prst="rect">
            <a:avLst/>
          </a:prstGeom>
          <a:solidFill>
            <a:srgbClr val="FFE56B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numCol="1" spcCol="720000" rtlCol="0">
            <a:spAutoFit/>
          </a:bodyPr>
          <a:lstStyle/>
          <a:p>
            <a:r>
              <a:rPr lang="en-US" sz="1200" dirty="0"/>
              <a:t>cd $HOME/CONFIGS/YOUR_CONFIG</a:t>
            </a:r>
          </a:p>
          <a:p>
            <a:endParaRPr lang="en-US" sz="1200" dirty="0"/>
          </a:p>
          <a:p>
            <a:r>
              <a:rPr lang="en-US" sz="1200" dirty="0"/>
              <a:t>Check your paths in </a:t>
            </a:r>
            <a:r>
              <a:rPr lang="en-US" sz="1200" dirty="0" err="1"/>
              <a:t>myenv_mypath.sh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cd WRF_IN</a:t>
            </a:r>
          </a:p>
          <a:p>
            <a:r>
              <a:rPr lang="en-US" sz="1200" dirty="0" err="1"/>
              <a:t>qsub</a:t>
            </a:r>
            <a:r>
              <a:rPr lang="en-US" sz="1200" dirty="0"/>
              <a:t> </a:t>
            </a:r>
            <a:r>
              <a:rPr lang="en-US" sz="1200" dirty="0" err="1"/>
              <a:t>DATARMOR.compile.wrf.pbs</a:t>
            </a:r>
            <a:endParaRPr lang="en-US" sz="12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2239EC-3EB3-E94D-8798-1B81B8DA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202902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4"/>
            <a:ext cx="85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(4) Compile WPS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6800" y="2540102"/>
            <a:ext cx="3549100" cy="1384995"/>
          </a:xfrm>
          <a:prstGeom prst="rect">
            <a:avLst/>
          </a:prstGeom>
          <a:solidFill>
            <a:srgbClr val="FFE56B"/>
          </a:solidFill>
        </p:spPr>
        <p:txBody>
          <a:bodyPr wrap="square" numCol="1" spcCol="720000" rtlCol="0">
            <a:spAutoFit/>
          </a:bodyPr>
          <a:lstStyle/>
          <a:p>
            <a:r>
              <a:rPr lang="fr-FR" sz="1200" dirty="0"/>
              <a:t>cd $HOME/</a:t>
            </a:r>
            <a:r>
              <a:rPr lang="fr-FR" sz="1200" dirty="0" err="1"/>
              <a:t>wrf</a:t>
            </a:r>
            <a:r>
              <a:rPr lang="fr-FR" sz="1200" dirty="0"/>
              <a:t>/WPS</a:t>
            </a:r>
          </a:p>
          <a:p>
            <a:endParaRPr lang="fr-FR" sz="1200" i="1" dirty="0"/>
          </a:p>
          <a:p>
            <a:r>
              <a:rPr lang="fr-FR" sz="1200" i="1" dirty="0" err="1"/>
              <a:t>Classical</a:t>
            </a:r>
            <a:r>
              <a:rPr lang="fr-FR" sz="1200" i="1" dirty="0"/>
              <a:t> compilation : </a:t>
            </a:r>
          </a:p>
          <a:p>
            <a:r>
              <a:rPr lang="fr-FR" sz="1200" i="1" dirty="0"/>
              <a:t>./clean </a:t>
            </a:r>
            <a:r>
              <a:rPr lang="mr-IN" sz="1200" i="1" dirty="0"/>
              <a:t>–</a:t>
            </a:r>
            <a:r>
              <a:rPr lang="fr-FR" sz="1200" i="1" dirty="0"/>
              <a:t>a</a:t>
            </a:r>
          </a:p>
          <a:p>
            <a:r>
              <a:rPr lang="fr-FR" sz="1200" i="1" dirty="0"/>
              <a:t>./configure</a:t>
            </a:r>
          </a:p>
          <a:p>
            <a:r>
              <a:rPr lang="fr-FR" sz="1200" i="1" dirty="0"/>
              <a:t>Check and </a:t>
            </a:r>
            <a:r>
              <a:rPr lang="fr-FR" sz="1200" i="1" dirty="0" err="1"/>
              <a:t>eventually</a:t>
            </a:r>
            <a:r>
              <a:rPr lang="fr-FR" sz="1200" i="1" dirty="0"/>
              <a:t> </a:t>
            </a:r>
            <a:r>
              <a:rPr lang="fr-FR" sz="1200" i="1" dirty="0" err="1"/>
              <a:t>edit</a:t>
            </a:r>
            <a:r>
              <a:rPr lang="fr-FR" sz="1200" i="1" dirty="0"/>
              <a:t> </a:t>
            </a:r>
            <a:r>
              <a:rPr lang="fr-FR" sz="1200" i="1" dirty="0" err="1"/>
              <a:t>configure.wps</a:t>
            </a:r>
            <a:r>
              <a:rPr lang="fr-FR" sz="1200" i="1" dirty="0"/>
              <a:t>, </a:t>
            </a:r>
            <a:r>
              <a:rPr lang="fr-FR" sz="1200" i="1" dirty="0" err="1"/>
              <a:t>then</a:t>
            </a:r>
            <a:r>
              <a:rPr lang="fr-FR" sz="1200" i="1" dirty="0"/>
              <a:t>: </a:t>
            </a:r>
          </a:p>
          <a:p>
            <a:r>
              <a:rPr lang="fr-FR" sz="1200" i="1" dirty="0"/>
              <a:t>./compile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26000" y="2246619"/>
            <a:ext cx="300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 : “A la </a:t>
            </a:r>
            <a:r>
              <a:rPr lang="en-US" dirty="0" err="1"/>
              <a:t>mano</a:t>
            </a:r>
            <a:r>
              <a:rPr lang="en-US" dirty="0"/>
              <a:t>”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47598" y="1974590"/>
            <a:ext cx="4838700" cy="3231654"/>
          </a:xfrm>
          <a:prstGeom prst="rect">
            <a:avLst/>
          </a:prstGeom>
          <a:solidFill>
            <a:srgbClr val="FFE56B"/>
          </a:solidFill>
        </p:spPr>
        <p:txBody>
          <a:bodyPr wrap="square" numCol="1" spcCol="720000" rtlCol="0">
            <a:spAutoFit/>
          </a:bodyPr>
          <a:lstStyle/>
          <a:p>
            <a:r>
              <a:rPr lang="fr-FR" sz="1200" dirty="0"/>
              <a:t>cd $HOME/</a:t>
            </a:r>
            <a:r>
              <a:rPr lang="fr-FR" sz="1200" dirty="0" err="1"/>
              <a:t>wrf</a:t>
            </a:r>
            <a:r>
              <a:rPr lang="fr-FR" sz="1200" dirty="0"/>
              <a:t>/WPS</a:t>
            </a:r>
          </a:p>
          <a:p>
            <a:endParaRPr lang="fr-FR" sz="1200" dirty="0"/>
          </a:p>
          <a:p>
            <a:r>
              <a:rPr lang="fr-FR" sz="1200" dirty="0"/>
              <a:t>A few scripts are </a:t>
            </a:r>
            <a:r>
              <a:rPr lang="fr-FR" sz="1200" dirty="0" err="1"/>
              <a:t>provided</a:t>
            </a:r>
            <a:r>
              <a:rPr lang="fr-FR" sz="1200" dirty="0"/>
              <a:t> to help </a:t>
            </a:r>
            <a:r>
              <a:rPr lang="fr-FR" sz="1200" dirty="0" err="1"/>
              <a:t>you</a:t>
            </a:r>
            <a:r>
              <a:rPr lang="fr-FR" sz="1200" dirty="0"/>
              <a:t> compile : First set a few </a:t>
            </a:r>
            <a:r>
              <a:rPr lang="fr-FR" sz="1200" dirty="0" err="1"/>
              <a:t>environment</a:t>
            </a:r>
            <a:r>
              <a:rPr lang="fr-FR" sz="1200" dirty="0"/>
              <a:t> variables: </a:t>
            </a:r>
          </a:p>
          <a:p>
            <a:r>
              <a:rPr lang="en-US" sz="1200" dirty="0"/>
              <a:t>cat $HOME/</a:t>
            </a:r>
            <a:r>
              <a:rPr lang="en-US" sz="1200" dirty="0" err="1"/>
              <a:t>croco</a:t>
            </a:r>
            <a:r>
              <a:rPr lang="en-US" sz="1200" dirty="0"/>
              <a:t>/</a:t>
            </a:r>
            <a:r>
              <a:rPr lang="en-US" sz="1200" dirty="0" err="1"/>
              <a:t>croco</a:t>
            </a:r>
            <a:r>
              <a:rPr lang="en-US" sz="1200" dirty="0"/>
              <a:t>/SCRIPTS/SCRIPTS_COUPLING/SCRIPTS_TOOLBOX/MACHINE/DATARMOR/</a:t>
            </a:r>
            <a:r>
              <a:rPr lang="en-US" sz="1200" dirty="0" err="1"/>
              <a:t>myenv.DATARMOR</a:t>
            </a:r>
            <a:r>
              <a:rPr lang="en-US" sz="1200" dirty="0"/>
              <a:t>* </a:t>
            </a:r>
            <a:r>
              <a:rPr lang="en-US" sz="1200" dirty="0" err="1"/>
              <a:t>myenv.sh</a:t>
            </a:r>
            <a:endParaRPr lang="en-US" sz="1200" dirty="0"/>
          </a:p>
          <a:p>
            <a:r>
              <a:rPr lang="en-US" sz="1200" dirty="0"/>
              <a:t>source </a:t>
            </a:r>
            <a:r>
              <a:rPr lang="en-US" sz="1200" dirty="0" err="1"/>
              <a:t>myenv.sh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Then copy the appropriate configure files : </a:t>
            </a:r>
          </a:p>
          <a:p>
            <a:r>
              <a:rPr lang="en-US" sz="1200" dirty="0" err="1"/>
              <a:t>cp</a:t>
            </a:r>
            <a:r>
              <a:rPr lang="en-US" sz="1200" dirty="0"/>
              <a:t> $HOME/</a:t>
            </a:r>
            <a:r>
              <a:rPr lang="en-US" sz="1200" dirty="0" err="1"/>
              <a:t>croco</a:t>
            </a:r>
            <a:r>
              <a:rPr lang="en-US" sz="1200" dirty="0"/>
              <a:t>/</a:t>
            </a:r>
            <a:r>
              <a:rPr lang="en-US" sz="1200" dirty="0" err="1"/>
              <a:t>croco_tools</a:t>
            </a:r>
            <a:r>
              <a:rPr lang="en-US" sz="1200" dirty="0"/>
              <a:t>/</a:t>
            </a:r>
            <a:r>
              <a:rPr lang="en-US" sz="1200" dirty="0" err="1"/>
              <a:t>Coupling_tools</a:t>
            </a:r>
            <a:r>
              <a:rPr lang="en-US" sz="1200" dirty="0"/>
              <a:t>/WRF_WPS/</a:t>
            </a:r>
            <a:r>
              <a:rPr lang="en-US" sz="1200" dirty="0" err="1"/>
              <a:t>configure.wps.MACHINE</a:t>
            </a:r>
            <a:r>
              <a:rPr lang="en-US" sz="1200" dirty="0"/>
              <a:t> .</a:t>
            </a:r>
          </a:p>
          <a:p>
            <a:endParaRPr lang="en-US" sz="1200" dirty="0"/>
          </a:p>
          <a:p>
            <a:r>
              <a:rPr lang="en-US" sz="1200" dirty="0"/>
              <a:t>./clean </a:t>
            </a:r>
            <a:r>
              <a:rPr lang="mr-IN" sz="1200" dirty="0"/>
              <a:t>–</a:t>
            </a:r>
            <a:r>
              <a:rPr lang="en-US" sz="1200" dirty="0"/>
              <a:t>a</a:t>
            </a:r>
          </a:p>
          <a:p>
            <a:r>
              <a:rPr lang="en-US" sz="1200" dirty="0" err="1"/>
              <a:t>cp</a:t>
            </a:r>
            <a:r>
              <a:rPr lang="en-US" sz="1200" dirty="0"/>
              <a:t> </a:t>
            </a:r>
            <a:r>
              <a:rPr lang="en-US" sz="1200" dirty="0" err="1"/>
              <a:t>configure.wrf.MACHINE</a:t>
            </a:r>
            <a:r>
              <a:rPr lang="en-US" sz="1200" dirty="0"/>
              <a:t> </a:t>
            </a:r>
            <a:r>
              <a:rPr lang="en-US" sz="1200" dirty="0" err="1"/>
              <a:t>configure.wps</a:t>
            </a:r>
            <a:endParaRPr lang="en-US" sz="1200" dirty="0"/>
          </a:p>
          <a:p>
            <a:r>
              <a:rPr lang="en-US" sz="1200" dirty="0"/>
              <a:t>./compile &gt; </a:t>
            </a:r>
            <a:r>
              <a:rPr lang="en-US" sz="1200" dirty="0" err="1"/>
              <a:t>compile_wps.log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172500" y="1711779"/>
            <a:ext cx="72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 : “A la </a:t>
            </a:r>
            <a:r>
              <a:rPr lang="en-US" dirty="0" err="1"/>
              <a:t>mano</a:t>
            </a:r>
            <a:r>
              <a:rPr lang="en-US" dirty="0"/>
              <a:t>” with some help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FBDB5C-1BF0-024B-B056-9306E2C7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22309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777224"/>
            <a:ext cx="85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(4) Compile CROCO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6000" y="2810889"/>
            <a:ext cx="4615900" cy="2862322"/>
          </a:xfrm>
          <a:prstGeom prst="rect">
            <a:avLst/>
          </a:prstGeom>
          <a:solidFill>
            <a:srgbClr val="7DE4FF"/>
          </a:solidFill>
        </p:spPr>
        <p:txBody>
          <a:bodyPr wrap="square" numCol="1" spcCol="720000" rtlCol="0">
            <a:spAutoFit/>
          </a:bodyPr>
          <a:lstStyle/>
          <a:p>
            <a:r>
              <a:rPr lang="en-US" sz="1200" dirty="0"/>
              <a:t>cd $HOME/CONFIGS/YOUR_CONFIG/CROCO_IN</a:t>
            </a:r>
          </a:p>
          <a:p>
            <a:endParaRPr lang="en-US" sz="1200" dirty="0"/>
          </a:p>
          <a:p>
            <a:r>
              <a:rPr lang="en-US" sz="1200" dirty="0"/>
              <a:t>Check and edit : </a:t>
            </a:r>
          </a:p>
          <a:p>
            <a:r>
              <a:rPr lang="en-US" sz="1200" dirty="0" err="1"/>
              <a:t>param.h</a:t>
            </a:r>
            <a:r>
              <a:rPr lang="en-US" sz="1200" dirty="0"/>
              <a:t> =&gt; grid and MPI settings</a:t>
            </a:r>
          </a:p>
          <a:p>
            <a:r>
              <a:rPr lang="en-US" sz="1200" dirty="0" err="1"/>
              <a:t>cppdefs.h</a:t>
            </a:r>
            <a:r>
              <a:rPr lang="en-US" sz="1200" dirty="0"/>
              <a:t> =&gt; CPP options</a:t>
            </a:r>
          </a:p>
          <a:p>
            <a:r>
              <a:rPr lang="en-US" sz="1200" dirty="0" err="1"/>
              <a:t>jobcomp.h</a:t>
            </a:r>
            <a:r>
              <a:rPr lang="en-US" sz="1200" dirty="0"/>
              <a:t> =&gt; paths and compilers</a:t>
            </a:r>
          </a:p>
          <a:p>
            <a:endParaRPr lang="en-US" sz="1200" dirty="0"/>
          </a:p>
          <a:p>
            <a:r>
              <a:rPr lang="en-US" sz="1200" dirty="0"/>
              <a:t>Compile</a:t>
            </a:r>
          </a:p>
          <a:p>
            <a:r>
              <a:rPr lang="en-US" sz="1200" dirty="0"/>
              <a:t>./</a:t>
            </a:r>
            <a:r>
              <a:rPr lang="en-US" sz="1200" dirty="0" err="1"/>
              <a:t>jobcomp</a:t>
            </a:r>
            <a:endParaRPr lang="en-US" sz="1200" dirty="0"/>
          </a:p>
          <a:p>
            <a:endParaRPr lang="en-US" sz="1200" dirty="0"/>
          </a:p>
          <a:p>
            <a:r>
              <a:rPr lang="fr-FR" sz="1200" dirty="0" err="1"/>
              <a:t>Eventually</a:t>
            </a:r>
            <a:r>
              <a:rPr lang="fr-FR" sz="1200" dirty="0"/>
              <a:t> move the </a:t>
            </a:r>
            <a:r>
              <a:rPr lang="fr-FR" sz="1200" dirty="0" err="1"/>
              <a:t>executable</a:t>
            </a:r>
            <a:r>
              <a:rPr lang="fr-FR" sz="1200" dirty="0"/>
              <a:t> to </a:t>
            </a:r>
            <a:r>
              <a:rPr lang="fr-FR" sz="1200" dirty="0" err="1"/>
              <a:t>another</a:t>
            </a:r>
            <a:r>
              <a:rPr lang="fr-FR" sz="1200" dirty="0"/>
              <a:t> </a:t>
            </a:r>
            <a:r>
              <a:rPr lang="fr-FR" sz="1200" dirty="0" err="1"/>
              <a:t>name</a:t>
            </a:r>
            <a:r>
              <a:rPr lang="fr-FR" sz="1200" dirty="0"/>
              <a:t> : </a:t>
            </a:r>
          </a:p>
          <a:p>
            <a:r>
              <a:rPr lang="fr-FR" sz="1200" dirty="0"/>
              <a:t>mv croco </a:t>
            </a:r>
            <a:r>
              <a:rPr lang="fr-FR" sz="1200" dirty="0" err="1"/>
              <a:t>croco.frc</a:t>
            </a:r>
            <a:r>
              <a:rPr lang="fr-FR" sz="1200" dirty="0"/>
              <a:t> </a:t>
            </a:r>
          </a:p>
          <a:p>
            <a:r>
              <a:rPr lang="fr-FR" sz="1200" dirty="0"/>
              <a:t>or</a:t>
            </a:r>
          </a:p>
          <a:p>
            <a:r>
              <a:rPr lang="en-US" sz="1200" dirty="0"/>
              <a:t>mv </a:t>
            </a:r>
            <a:r>
              <a:rPr lang="en-US" sz="1200" dirty="0" err="1"/>
              <a:t>croco</a:t>
            </a:r>
            <a:r>
              <a:rPr lang="en-US" sz="1200" dirty="0"/>
              <a:t> </a:t>
            </a:r>
            <a:r>
              <a:rPr lang="en-US" sz="1200" dirty="0" err="1"/>
              <a:t>croco.ow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26000" y="2246619"/>
            <a:ext cx="300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 : “A la </a:t>
            </a:r>
            <a:r>
              <a:rPr lang="en-US" dirty="0" err="1"/>
              <a:t>mano</a:t>
            </a:r>
            <a:r>
              <a:rPr lang="en-US" dirty="0"/>
              <a:t>”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143500" y="2993015"/>
            <a:ext cx="3860800" cy="1200329"/>
          </a:xfrm>
          <a:prstGeom prst="rect">
            <a:avLst/>
          </a:prstGeom>
          <a:solidFill>
            <a:srgbClr val="7DE4FF"/>
          </a:solidFill>
        </p:spPr>
        <p:txBody>
          <a:bodyPr wrap="square" numCol="1" spcCol="720000" rtlCol="0">
            <a:spAutoFit/>
          </a:bodyPr>
          <a:lstStyle/>
          <a:p>
            <a:r>
              <a:rPr lang="en-US" sz="1200" dirty="0"/>
              <a:t>In $HOME/CONFIGS/YOUR_CONFIG/</a:t>
            </a:r>
            <a:r>
              <a:rPr lang="en-US" sz="1200" dirty="0" err="1"/>
              <a:t>mynamelist.sh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You can set online compilation of CROCO: </a:t>
            </a:r>
          </a:p>
          <a:p>
            <a:endParaRPr lang="en-US" sz="1200" dirty="0"/>
          </a:p>
          <a:p>
            <a:r>
              <a:rPr lang="en-US" sz="1200" dirty="0"/>
              <a:t># Online Compilation</a:t>
            </a:r>
          </a:p>
          <a:p>
            <a:r>
              <a:rPr lang="en-US" sz="1200" dirty="0"/>
              <a:t>export</a:t>
            </a:r>
            <a:r>
              <a:rPr lang="en-US" sz="1200" b="1" dirty="0"/>
              <a:t> ONLINE_COMP=</a:t>
            </a:r>
            <a:r>
              <a:rPr lang="en-US" sz="1200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83276" y="2246620"/>
            <a:ext cx="406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 : </a:t>
            </a:r>
            <a:r>
              <a:rPr lang="en-US"/>
              <a:t>automatic compilation when running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C3C12A-632A-0748-96B5-8C56DA85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416665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454058"/>
            <a:ext cx="85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(5) </a:t>
            </a:r>
            <a:r>
              <a:rPr lang="fr-FR" dirty="0" err="1"/>
              <a:t>Preprocessing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18606" y="2146556"/>
            <a:ext cx="3660294" cy="1938992"/>
          </a:xfrm>
          <a:prstGeom prst="rect">
            <a:avLst/>
          </a:prstGeom>
          <a:solidFill>
            <a:srgbClr val="FFE56B"/>
          </a:solidFill>
        </p:spPr>
        <p:txBody>
          <a:bodyPr wrap="square" numCol="1" spcCol="720000" rtlCol="0">
            <a:spAutoFit/>
          </a:bodyPr>
          <a:lstStyle/>
          <a:p>
            <a:r>
              <a:rPr lang="fr-FR" sz="1200" b="1" dirty="0"/>
              <a:t>WRF</a:t>
            </a:r>
          </a:p>
          <a:p>
            <a:r>
              <a:rPr lang="fr-FR" sz="1200" dirty="0"/>
              <a:t>cd </a:t>
            </a:r>
            <a:r>
              <a:rPr lang="en-US" sz="1200" dirty="0"/>
              <a:t>$HOME/CONFIGS/YOUR_CONFIG/PREPRO/WRF_WPS</a:t>
            </a:r>
          </a:p>
          <a:p>
            <a:endParaRPr lang="en-US" sz="1200" dirty="0"/>
          </a:p>
          <a:p>
            <a:r>
              <a:rPr lang="en-US" sz="1200" dirty="0"/>
              <a:t>Rename and edit </a:t>
            </a:r>
            <a:r>
              <a:rPr lang="en-US" sz="1200" dirty="0" err="1"/>
              <a:t>configure.namelist.wps_BENGUELA</a:t>
            </a:r>
            <a:r>
              <a:rPr lang="en-US" sz="1200" dirty="0"/>
              <a:t> for your own configuration</a:t>
            </a:r>
          </a:p>
          <a:p>
            <a:r>
              <a:rPr lang="en-US" sz="1200" dirty="0"/>
              <a:t>Check and edit settings and paths in </a:t>
            </a:r>
            <a:r>
              <a:rPr lang="en-US" sz="1200" dirty="0" err="1"/>
              <a:t>run_wps.bash</a:t>
            </a:r>
            <a:endParaRPr lang="en-US" sz="1200" dirty="0"/>
          </a:p>
          <a:p>
            <a:r>
              <a:rPr lang="en-US" sz="1200" dirty="0"/>
              <a:t>Check CPUs in </a:t>
            </a:r>
            <a:r>
              <a:rPr lang="en-US" sz="1200" dirty="0" err="1"/>
              <a:t>job.wps.pbs</a:t>
            </a:r>
            <a:r>
              <a:rPr lang="en-US" sz="1200" dirty="0"/>
              <a:t> and launch it: </a:t>
            </a:r>
            <a:r>
              <a:rPr lang="en-US" sz="1200" dirty="0" err="1"/>
              <a:t>qsub</a:t>
            </a:r>
            <a:r>
              <a:rPr lang="en-US" sz="1200" dirty="0"/>
              <a:t> </a:t>
            </a:r>
            <a:r>
              <a:rPr lang="en-US" sz="1200" dirty="0" err="1"/>
              <a:t>job.wps.pbs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11700" y="1930411"/>
            <a:ext cx="4349200" cy="2123658"/>
          </a:xfrm>
          <a:prstGeom prst="rect">
            <a:avLst/>
          </a:prstGeom>
          <a:solidFill>
            <a:srgbClr val="7DE4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CROCO</a:t>
            </a:r>
          </a:p>
          <a:p>
            <a:r>
              <a:rPr lang="fr-FR" sz="1200" dirty="0"/>
              <a:t>cd </a:t>
            </a:r>
            <a:r>
              <a:rPr lang="en-US" sz="1200" dirty="0"/>
              <a:t>$HOME/CONFIGS/YOUR_CONFIG/PREPRO/CROCO</a:t>
            </a:r>
          </a:p>
          <a:p>
            <a:endParaRPr lang="en-US" sz="1200" dirty="0"/>
          </a:p>
          <a:p>
            <a:r>
              <a:rPr lang="en-US" sz="1200" dirty="0"/>
              <a:t>Check and edit paths in </a:t>
            </a:r>
            <a:r>
              <a:rPr lang="en-US" sz="1200" dirty="0" err="1"/>
              <a:t>start.m</a:t>
            </a:r>
            <a:endParaRPr lang="en-US" sz="1200" dirty="0"/>
          </a:p>
          <a:p>
            <a:r>
              <a:rPr lang="en-US" sz="1200" dirty="0"/>
              <a:t>Check and edit settings and paths in </a:t>
            </a:r>
            <a:r>
              <a:rPr lang="en-US" sz="1200" dirty="0" err="1"/>
              <a:t>crocotools_param.m</a:t>
            </a:r>
            <a:endParaRPr lang="en-US" sz="1200" dirty="0"/>
          </a:p>
          <a:p>
            <a:r>
              <a:rPr lang="en-US" sz="1200" dirty="0"/>
              <a:t>In </a:t>
            </a:r>
            <a:r>
              <a:rPr lang="en-US" sz="1200" dirty="0" err="1"/>
              <a:t>matlab</a:t>
            </a:r>
            <a:r>
              <a:rPr lang="en-US" sz="1200" dirty="0"/>
              <a:t> for climatological input files : </a:t>
            </a:r>
          </a:p>
          <a:p>
            <a:r>
              <a:rPr lang="en-US" sz="1200" dirty="0"/>
              <a:t>start</a:t>
            </a:r>
          </a:p>
          <a:p>
            <a:r>
              <a:rPr lang="fr-FR" sz="1200" dirty="0" err="1"/>
              <a:t>make_grid</a:t>
            </a:r>
            <a:endParaRPr lang="fr-FR" sz="1200" dirty="0"/>
          </a:p>
          <a:p>
            <a:r>
              <a:rPr lang="fr-FR" sz="1200" dirty="0" err="1"/>
              <a:t>make_forcing</a:t>
            </a:r>
            <a:endParaRPr lang="fr-FR" sz="1200" dirty="0"/>
          </a:p>
          <a:p>
            <a:r>
              <a:rPr lang="fr-FR" sz="1200" dirty="0" err="1"/>
              <a:t>make_bry</a:t>
            </a:r>
            <a:endParaRPr lang="fr-FR" sz="1200" dirty="0"/>
          </a:p>
          <a:p>
            <a:r>
              <a:rPr lang="fr-FR" sz="1200" dirty="0" err="1"/>
              <a:t>make_ini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18606" y="4583401"/>
            <a:ext cx="3660294" cy="1200329"/>
          </a:xfrm>
          <a:prstGeom prst="rect">
            <a:avLst/>
          </a:prstGeom>
          <a:solidFill>
            <a:srgbClr val="D3AAFF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WW3</a:t>
            </a:r>
          </a:p>
          <a:p>
            <a:endParaRPr lang="fr-FR" sz="1200" b="1" dirty="0"/>
          </a:p>
          <a:p>
            <a:r>
              <a:rPr lang="fr-FR" sz="1200" dirty="0" err="1"/>
              <a:t>Follow</a:t>
            </a:r>
            <a:r>
              <a:rPr lang="fr-FR" sz="1200" dirty="0"/>
              <a:t> WW3 </a:t>
            </a:r>
            <a:r>
              <a:rPr lang="fr-FR" sz="1200" dirty="0" err="1"/>
              <a:t>preprocessing</a:t>
            </a:r>
            <a:r>
              <a:rPr lang="fr-FR" sz="1200" dirty="0"/>
              <a:t> tutorial</a:t>
            </a:r>
          </a:p>
          <a:p>
            <a:endParaRPr lang="fr-FR" sz="1200" dirty="0"/>
          </a:p>
          <a:p>
            <a:r>
              <a:rPr lang="fr-FR" sz="1200" dirty="0"/>
              <a:t>Or </a:t>
            </a:r>
            <a:r>
              <a:rPr lang="fr-FR" sz="1200" dirty="0" err="1"/>
              <a:t>eventually</a:t>
            </a:r>
            <a:r>
              <a:rPr lang="fr-FR" sz="1200" dirty="0"/>
              <a:t> </a:t>
            </a:r>
            <a:r>
              <a:rPr lang="fr-FR" sz="1200" dirty="0" err="1"/>
              <a:t>create</a:t>
            </a:r>
            <a:r>
              <a:rPr lang="fr-FR" sz="1200" dirty="0"/>
              <a:t> </a:t>
            </a:r>
            <a:r>
              <a:rPr lang="fr-FR" sz="1200" dirty="0" err="1"/>
              <a:t>grid</a:t>
            </a:r>
            <a:r>
              <a:rPr lang="fr-FR" sz="1200" dirty="0"/>
              <a:t> files </a:t>
            </a:r>
            <a:r>
              <a:rPr lang="fr-FR" sz="1200" dirty="0" err="1"/>
              <a:t>from</a:t>
            </a:r>
            <a:r>
              <a:rPr lang="fr-FR" sz="1200" dirty="0"/>
              <a:t> croco </a:t>
            </a:r>
            <a:r>
              <a:rPr lang="fr-FR" sz="1200" dirty="0" err="1"/>
              <a:t>grid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: </a:t>
            </a:r>
          </a:p>
          <a:p>
            <a:r>
              <a:rPr lang="en-US" sz="1200" dirty="0"/>
              <a:t>make_ww3_grd_input_files_from_croco_grd.m</a:t>
            </a:r>
            <a:endParaRPr lang="fr-FR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777764-FFD1-4A41-A91D-BD06B707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244661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1" y="1607654"/>
            <a:ext cx="85205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(6)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err="1"/>
              <a:t>philosophy</a:t>
            </a:r>
            <a:r>
              <a:rPr lang="fr-FR" dirty="0"/>
              <a:t> and workflow: </a:t>
            </a:r>
          </a:p>
          <a:p>
            <a:r>
              <a:rPr lang="fr-FR" dirty="0"/>
              <a:t>The user </a:t>
            </a:r>
            <a:r>
              <a:rPr lang="fr-FR" dirty="0" err="1"/>
              <a:t>edit</a:t>
            </a:r>
            <a:r>
              <a:rPr lang="fr-FR" dirty="0"/>
              <a:t>:</a:t>
            </a:r>
          </a:p>
          <a:p>
            <a:r>
              <a:rPr lang="fr-FR" dirty="0"/>
              <a:t>      * </a:t>
            </a:r>
            <a:r>
              <a:rPr lang="fr-FR" b="1" dirty="0" err="1"/>
              <a:t>myenv_mypath.sh</a:t>
            </a:r>
            <a:r>
              <a:rPr lang="fr-FR" dirty="0"/>
              <a:t> : </a:t>
            </a:r>
            <a:r>
              <a:rPr lang="fr-FR" dirty="0" err="1"/>
              <a:t>environment</a:t>
            </a:r>
            <a:r>
              <a:rPr lang="fr-FR" dirty="0"/>
              <a:t> settings, and </a:t>
            </a:r>
            <a:r>
              <a:rPr lang="fr-FR" dirty="0" err="1"/>
              <a:t>paths</a:t>
            </a:r>
            <a:endParaRPr lang="fr-FR" dirty="0"/>
          </a:p>
          <a:p>
            <a:r>
              <a:rPr lang="fr-FR" dirty="0"/>
              <a:t>      * </a:t>
            </a:r>
            <a:r>
              <a:rPr lang="fr-FR" b="1" dirty="0" err="1"/>
              <a:t>mynamelist.sh</a:t>
            </a:r>
            <a:r>
              <a:rPr lang="fr-FR" dirty="0"/>
              <a:t>       : settings for the </a:t>
            </a:r>
            <a:r>
              <a:rPr lang="fr-FR" dirty="0" err="1"/>
              <a:t>experiment</a:t>
            </a:r>
            <a:r>
              <a:rPr lang="fr-FR" dirty="0"/>
              <a:t> (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, time </a:t>
            </a:r>
            <a:r>
              <a:rPr lang="fr-FR" dirty="0" err="1"/>
              <a:t>stepping</a:t>
            </a:r>
            <a:r>
              <a:rPr lang="fr-FR" dirty="0"/>
              <a:t>, input files…)</a:t>
            </a:r>
          </a:p>
          <a:p>
            <a:r>
              <a:rPr lang="fr-FR" dirty="0"/>
              <a:t>      * </a:t>
            </a:r>
            <a:r>
              <a:rPr lang="fr-FR" b="1" dirty="0" err="1"/>
              <a:t>myjob.sh</a:t>
            </a:r>
            <a:r>
              <a:rPr lang="fr-FR" dirty="0"/>
              <a:t>                : settings for the job (dates </a:t>
            </a:r>
            <a:r>
              <a:rPr lang="fr-FR" dirty="0" err="1"/>
              <a:t>notably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Then</a:t>
            </a:r>
            <a:r>
              <a:rPr lang="fr-FR" dirty="0"/>
              <a:t> the user </a:t>
            </a:r>
            <a:r>
              <a:rPr lang="fr-FR" dirty="0" err="1"/>
              <a:t>launch</a:t>
            </a:r>
            <a:r>
              <a:rPr lang="fr-FR" dirty="0"/>
              <a:t> the job </a:t>
            </a:r>
            <a:r>
              <a:rPr lang="fr-FR" dirty="0" err="1"/>
              <a:t>with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u="sng" dirty="0"/>
              <a:t>The </a:t>
            </a:r>
            <a:r>
              <a:rPr lang="fr-FR" u="sng" dirty="0" err="1"/>
              <a:t>coupling</a:t>
            </a:r>
            <a:r>
              <a:rPr lang="fr-FR" u="sng" dirty="0"/>
              <a:t> </a:t>
            </a:r>
            <a:r>
              <a:rPr lang="fr-FR" u="sng" dirty="0" err="1"/>
              <a:t>toolbox</a:t>
            </a:r>
            <a:r>
              <a:rPr lang="fr-FR" u="sng" dirty="0"/>
              <a:t> manages: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CROCO compilation if </a:t>
            </a:r>
            <a:r>
              <a:rPr lang="fr-FR" dirty="0" err="1"/>
              <a:t>requested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getting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input files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preparing</a:t>
            </a:r>
            <a:r>
              <a:rPr lang="fr-FR" dirty="0"/>
              <a:t> OASIS restart files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editing</a:t>
            </a:r>
            <a:r>
              <a:rPr lang="fr-FR" dirty="0"/>
              <a:t> </a:t>
            </a:r>
            <a:r>
              <a:rPr lang="fr-FR" dirty="0" err="1"/>
              <a:t>namelists</a:t>
            </a:r>
            <a:r>
              <a:rPr lang="fr-FR" dirty="0"/>
              <a:t> (for </a:t>
            </a:r>
            <a:r>
              <a:rPr lang="fr-FR" dirty="0" err="1"/>
              <a:t>models</a:t>
            </a:r>
            <a:r>
              <a:rPr lang="fr-FR" dirty="0"/>
              <a:t> and OASIS) 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launching</a:t>
            </a:r>
            <a:r>
              <a:rPr lang="fr-FR" dirty="0"/>
              <a:t> the </a:t>
            </a:r>
            <a:r>
              <a:rPr lang="fr-FR" dirty="0" err="1"/>
              <a:t>run</a:t>
            </a:r>
            <a:r>
              <a:rPr lang="fr-FR" dirty="0"/>
              <a:t>  </a:t>
            </a:r>
          </a:p>
          <a:p>
            <a:pPr marL="285750" indent="-285750">
              <a:buFontTx/>
              <a:buChar char="-"/>
            </a:pPr>
            <a:r>
              <a:rPr lang="fr-FR" dirty="0"/>
              <a:t>putting output files 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eventually</a:t>
            </a:r>
            <a:r>
              <a:rPr lang="fr-FR" dirty="0"/>
              <a:t> looping for </a:t>
            </a:r>
            <a:r>
              <a:rPr lang="fr-FR" dirty="0" err="1"/>
              <a:t>another</a:t>
            </a:r>
            <a:r>
              <a:rPr lang="fr-FR" dirty="0"/>
              <a:t> job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r="19502"/>
          <a:stretch/>
        </p:blipFill>
        <p:spPr>
          <a:xfrm>
            <a:off x="5451677" y="3057096"/>
            <a:ext cx="3518995" cy="29436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9117" y="3854423"/>
            <a:ext cx="16257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./</a:t>
            </a:r>
            <a:r>
              <a:rPr lang="fr-FR" b="1" dirty="0" err="1">
                <a:solidFill>
                  <a:schemeClr val="tx1"/>
                </a:solidFill>
              </a:rPr>
              <a:t>submitjob.sh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00E9FA-7424-B346-BF66-A6165821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</p:spTree>
    <p:extLst>
      <p:ext uri="{BB962C8B-B14F-4D97-AF65-F5344CB8AC3E}">
        <p14:creationId xmlns:p14="http://schemas.microsoft.com/office/powerpoint/2010/main" val="127437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B4E8C3B-6EF7-8D43-8958-9F11280B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Steps to setup a coupled simulation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48DE8-B412-AA4F-88F3-C0C24B3D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377"/>
            <a:ext cx="9144000" cy="43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11700" y="1673051"/>
            <a:ext cx="85205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In case of </a:t>
            </a:r>
            <a:r>
              <a:rPr lang="fr-FR" sz="1300" dirty="0" err="1"/>
              <a:t>error</a:t>
            </a:r>
            <a:r>
              <a:rPr lang="fr-FR" sz="1300" dirty="0"/>
              <a:t>, </a:t>
            </a:r>
            <a:r>
              <a:rPr lang="fr-FR" sz="1300" dirty="0" err="1"/>
              <a:t>you</a:t>
            </a:r>
            <a:r>
              <a:rPr lang="fr-FR" sz="1300" dirty="0"/>
              <a:t> </a:t>
            </a:r>
            <a:r>
              <a:rPr lang="fr-FR" sz="1300" dirty="0" err="1"/>
              <a:t>should</a:t>
            </a:r>
            <a:r>
              <a:rPr lang="fr-FR" sz="1300" dirty="0"/>
              <a:t> check:</a:t>
            </a:r>
          </a:p>
          <a:p>
            <a:r>
              <a:rPr lang="fr-FR" sz="1300" dirty="0"/>
              <a:t>----------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300" dirty="0"/>
              <a:t>The job output file: in $HOME/CONFIGS/YOURCONFIG/</a:t>
            </a:r>
            <a:r>
              <a:rPr lang="en-US" sz="1300" dirty="0" err="1"/>
              <a:t>jobs_YOUREXPER</a:t>
            </a:r>
            <a:r>
              <a:rPr lang="en-US" sz="1300" dirty="0"/>
              <a:t> : </a:t>
            </a:r>
            <a:r>
              <a:rPr lang="en-US" sz="1300" dirty="0" err="1"/>
              <a:t>YOUREXPER_YYYYMMDD_YYYYMMDD.o</a:t>
            </a:r>
            <a:r>
              <a:rPr lang="en-US" sz="1300" dirty="0"/>
              <a:t>*</a:t>
            </a:r>
          </a:p>
          <a:p>
            <a:pPr marL="285750" indent="-285750">
              <a:buFont typeface="Arial" charset="0"/>
              <a:buChar char="•"/>
            </a:pPr>
            <a:endParaRPr lang="en-US" sz="1300" dirty="0"/>
          </a:p>
          <a:p>
            <a:pPr marL="285750" indent="-285750">
              <a:buFont typeface="Arial" charset="0"/>
              <a:buChar char="•"/>
            </a:pPr>
            <a:r>
              <a:rPr lang="en-US" sz="1300" dirty="0"/>
              <a:t>The models’ log files: either in $</a:t>
            </a:r>
            <a:r>
              <a:rPr lang="en-US" sz="1300" b="1" dirty="0"/>
              <a:t>HOME</a:t>
            </a:r>
            <a:r>
              <a:rPr lang="en-US" sz="1300" dirty="0"/>
              <a:t>/CONFIGS/YOURCONFIG/</a:t>
            </a:r>
            <a:r>
              <a:rPr lang="en-US" sz="1300" b="1" dirty="0" err="1"/>
              <a:t>jobs_YOUREXPER</a:t>
            </a:r>
            <a:r>
              <a:rPr lang="en-US" sz="1300" dirty="0"/>
              <a:t>/YYYYMMDD_YYYYMMDD or in $</a:t>
            </a:r>
            <a:r>
              <a:rPr lang="en-US" sz="1300" b="1" dirty="0"/>
              <a:t>WORKDIR</a:t>
            </a:r>
            <a:r>
              <a:rPr lang="en-US" sz="1300" dirty="0"/>
              <a:t>/CONFIGS/YOURCONFIG/</a:t>
            </a:r>
            <a:r>
              <a:rPr lang="en-US" sz="1300" dirty="0" err="1"/>
              <a:t>rundir</a:t>
            </a:r>
            <a:r>
              <a:rPr lang="en-US" sz="1300" dirty="0"/>
              <a:t>/</a:t>
            </a:r>
            <a:r>
              <a:rPr lang="en-US" sz="1300" b="1" dirty="0" err="1"/>
              <a:t>YOUREXPER_execute</a:t>
            </a:r>
            <a:r>
              <a:rPr lang="en-US" sz="1300" dirty="0"/>
              <a:t>/YYYYMMDD_YYYYMMDD</a:t>
            </a:r>
          </a:p>
          <a:p>
            <a:pPr lvl="1"/>
            <a:r>
              <a:rPr lang="en-US" sz="1300" dirty="0"/>
              <a:t>	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  <a:ea typeface="Bradley Hand" charset="0"/>
                <a:cs typeface="Bradley Hand" charset="0"/>
              </a:rPr>
              <a:t>croco.log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ea typeface="Bradley Hand" charset="0"/>
                <a:cs typeface="Bradley Hand" charset="0"/>
              </a:rPr>
              <a:t>   rsl.error.0000   log.ww3</a:t>
            </a:r>
          </a:p>
          <a:p>
            <a:pPr marL="285750" indent="-285750">
              <a:buFont typeface="Arial" charset="0"/>
              <a:buChar char="•"/>
            </a:pPr>
            <a:endParaRPr lang="fr-FR" sz="1300" dirty="0"/>
          </a:p>
          <a:p>
            <a:pPr marL="285750" indent="-285750">
              <a:buFont typeface="Arial" charset="0"/>
              <a:buChar char="•"/>
            </a:pPr>
            <a:r>
              <a:rPr lang="fr-FR" sz="1300" dirty="0"/>
              <a:t>OASIS log files: </a:t>
            </a:r>
          </a:p>
          <a:p>
            <a:r>
              <a:rPr lang="pt-BR" sz="1300" dirty="0"/>
              <a:t>	</a:t>
            </a:r>
            <a:r>
              <a:rPr lang="pt-BR" sz="1300" dirty="0">
                <a:solidFill>
                  <a:schemeClr val="accent1">
                    <a:lumMod val="75000"/>
                  </a:schemeClr>
                </a:solidFill>
                <a:ea typeface="Bradley Hand" charset="0"/>
                <a:cs typeface="Bradley Hand" charset="0"/>
              </a:rPr>
              <a:t>nout.000000   </a:t>
            </a:r>
            <a:r>
              <a:rPr lang="fr-FR" sz="1300" dirty="0">
                <a:solidFill>
                  <a:schemeClr val="accent1">
                    <a:lumMod val="75000"/>
                  </a:schemeClr>
                </a:solidFill>
                <a:ea typeface="Bradley Hand" charset="0"/>
                <a:cs typeface="Bradley Hand" charset="0"/>
              </a:rPr>
              <a:t>debug.0?.000000</a:t>
            </a:r>
          </a:p>
          <a:p>
            <a:r>
              <a:rPr lang="fr-FR" sz="1300" dirty="0"/>
              <a:t>----------</a:t>
            </a:r>
          </a:p>
          <a:p>
            <a:endParaRPr lang="fr-FR" sz="1300" dirty="0"/>
          </a:p>
          <a:p>
            <a:r>
              <a:rPr lang="fr-FR" sz="1300" dirty="0" err="1"/>
              <a:t>Typical</a:t>
            </a:r>
            <a:r>
              <a:rPr lang="fr-FR" sz="1300" dirty="0"/>
              <a:t> issues are: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300" dirty="0"/>
              <a:t>Files not </a:t>
            </a:r>
            <a:r>
              <a:rPr lang="fr-FR" sz="1300" dirty="0" err="1"/>
              <a:t>found</a:t>
            </a:r>
            <a:r>
              <a:rPr lang="fr-FR" sz="1300" dirty="0"/>
              <a:t>: check </a:t>
            </a:r>
            <a:r>
              <a:rPr lang="fr-FR" sz="1300" dirty="0" err="1"/>
              <a:t>your</a:t>
            </a:r>
            <a:r>
              <a:rPr lang="fr-FR" sz="1300" dirty="0"/>
              <a:t> file </a:t>
            </a:r>
            <a:r>
              <a:rPr lang="fr-FR" sz="1300" dirty="0" err="1"/>
              <a:t>names</a:t>
            </a:r>
            <a:r>
              <a:rPr lang="fr-FR" sz="1300" dirty="0"/>
              <a:t>, and location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300" dirty="0" err="1"/>
              <a:t>Unconsitent</a:t>
            </a:r>
            <a:r>
              <a:rPr lang="fr-FR" sz="1300" dirty="0"/>
              <a:t> dimensions of the </a:t>
            </a:r>
            <a:r>
              <a:rPr lang="fr-FR" sz="1300" dirty="0" err="1"/>
              <a:t>grids</a:t>
            </a:r>
            <a:r>
              <a:rPr lang="fr-FR" sz="1300" dirty="0"/>
              <a:t> in the </a:t>
            </a:r>
            <a:r>
              <a:rPr lang="fr-FR" sz="1300" dirty="0" err="1"/>
              <a:t>different</a:t>
            </a:r>
            <a:r>
              <a:rPr lang="fr-FR" sz="1300" dirty="0"/>
              <a:t> files: check </a:t>
            </a:r>
            <a:r>
              <a:rPr lang="fr-FR" sz="1300" dirty="0" err="1"/>
              <a:t>models</a:t>
            </a:r>
            <a:r>
              <a:rPr lang="fr-FR" sz="1300" dirty="0"/>
              <a:t> </a:t>
            </a:r>
            <a:r>
              <a:rPr lang="fr-FR" sz="1300" dirty="0" err="1"/>
              <a:t>grid</a:t>
            </a:r>
            <a:r>
              <a:rPr lang="fr-FR" sz="1300" dirty="0"/>
              <a:t> files, OASIS </a:t>
            </a:r>
            <a:r>
              <a:rPr lang="fr-FR" sz="1300" dirty="0" err="1"/>
              <a:t>grids</a:t>
            </a:r>
            <a:r>
              <a:rPr lang="fr-FR" sz="1300" dirty="0"/>
              <a:t> and </a:t>
            </a:r>
            <a:r>
              <a:rPr lang="fr-FR" sz="1300" dirty="0" err="1"/>
              <a:t>masks</a:t>
            </a:r>
            <a:r>
              <a:rPr lang="fr-FR" sz="1300" dirty="0"/>
              <a:t> files, OASIS </a:t>
            </a:r>
            <a:r>
              <a:rPr lang="fr-FR" sz="1300" dirty="0" err="1"/>
              <a:t>remapping</a:t>
            </a:r>
            <a:r>
              <a:rPr lang="fr-FR" sz="1300" dirty="0"/>
              <a:t> </a:t>
            </a:r>
            <a:r>
              <a:rPr lang="fr-FR" sz="1300" dirty="0" err="1"/>
              <a:t>weight</a:t>
            </a:r>
            <a:r>
              <a:rPr lang="fr-FR" sz="1300" dirty="0"/>
              <a:t> files, </a:t>
            </a:r>
            <a:r>
              <a:rPr lang="fr-FR" sz="1300" dirty="0" err="1"/>
              <a:t>namelists</a:t>
            </a:r>
            <a:r>
              <a:rPr lang="fr-FR" sz="1300" dirty="0"/>
              <a:t> of </a:t>
            </a:r>
            <a:r>
              <a:rPr lang="fr-FR" sz="1300" dirty="0" err="1"/>
              <a:t>models</a:t>
            </a:r>
            <a:r>
              <a:rPr lang="fr-FR" sz="1300" dirty="0"/>
              <a:t> and OASIS (</a:t>
            </a:r>
            <a:r>
              <a:rPr lang="fr-FR" sz="1300" dirty="0" err="1"/>
              <a:t>namcouple</a:t>
            </a:r>
            <a:r>
              <a:rPr lang="fr-FR" sz="13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300" dirty="0" err="1"/>
              <a:t>Unconsistency</a:t>
            </a:r>
            <a:r>
              <a:rPr lang="fr-FR" sz="1300" dirty="0"/>
              <a:t> in </a:t>
            </a:r>
            <a:r>
              <a:rPr lang="fr-FR" sz="1300" dirty="0" err="1"/>
              <a:t>exchanged</a:t>
            </a:r>
            <a:r>
              <a:rPr lang="fr-FR" sz="1300" dirty="0"/>
              <a:t> variables: check </a:t>
            </a:r>
            <a:r>
              <a:rPr lang="fr-FR" sz="1300" dirty="0" err="1"/>
              <a:t>namcouple</a:t>
            </a:r>
            <a:endParaRPr lang="fr-FR" sz="1300" dirty="0"/>
          </a:p>
          <a:p>
            <a:pPr marL="285750" indent="-285750">
              <a:buFont typeface="Arial" charset="0"/>
              <a:buChar char="•"/>
            </a:pPr>
            <a:r>
              <a:rPr lang="fr-FR" sz="1300" dirty="0"/>
              <a:t>Model </a:t>
            </a:r>
            <a:r>
              <a:rPr lang="fr-FR" sz="1300" dirty="0" err="1"/>
              <a:t>blow</a:t>
            </a:r>
            <a:r>
              <a:rPr lang="fr-FR" sz="1300" dirty="0"/>
              <a:t> up: check the log files, if </a:t>
            </a:r>
            <a:r>
              <a:rPr lang="fr-FR" sz="1300" dirty="0" err="1"/>
              <a:t>blow</a:t>
            </a:r>
            <a:r>
              <a:rPr lang="fr-FR" sz="1300" dirty="0"/>
              <a:t> up </a:t>
            </a:r>
            <a:r>
              <a:rPr lang="fr-FR" sz="1300" dirty="0" err="1"/>
              <a:t>is</a:t>
            </a:r>
            <a:r>
              <a:rPr lang="fr-FR" sz="1300" dirty="0"/>
              <a:t> due to CFL (</a:t>
            </a:r>
            <a:r>
              <a:rPr lang="fr-FR" sz="1300" dirty="0" err="1"/>
              <a:t>unrealistic</a:t>
            </a:r>
            <a:r>
              <a:rPr lang="fr-FR" sz="1300" dirty="0"/>
              <a:t> speed, or segmentation </a:t>
            </a:r>
            <a:r>
              <a:rPr lang="fr-FR" sz="1300" dirty="0" err="1"/>
              <a:t>fault</a:t>
            </a:r>
            <a:r>
              <a:rPr lang="fr-FR" sz="1300" dirty="0"/>
              <a:t>) </a:t>
            </a:r>
            <a:r>
              <a:rPr lang="fr-FR" sz="1300" dirty="0" err="1"/>
              <a:t>decrease</a:t>
            </a:r>
            <a:r>
              <a:rPr lang="fr-FR" sz="1300" dirty="0"/>
              <a:t> the model time </a:t>
            </a:r>
            <a:r>
              <a:rPr lang="fr-FR" sz="1300" dirty="0" err="1"/>
              <a:t>step</a:t>
            </a:r>
            <a:endParaRPr lang="fr-FR" sz="13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E69EBB-8BDB-254B-A0CF-B3F46CC3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44"/>
            <a:ext cx="8229600" cy="1252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GB" sz="4800" dirty="0">
                <a:latin typeface="Calibri" charset="0"/>
                <a:ea typeface="Calibri" charset="0"/>
                <a:cs typeface="Calibri" charset="0"/>
              </a:rPr>
              <a:t>What to check in case of error</a:t>
            </a:r>
            <a:r>
              <a:rPr lang="mr-IN" sz="4800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4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606" y="1664649"/>
            <a:ext cx="82499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dirty="0"/>
              <a:t>Example of CROCO Online documentation</a:t>
            </a:r>
          </a:p>
          <a:p>
            <a:r>
              <a:rPr lang="en-US" sz="2200" dirty="0">
                <a:hlinkClick r:id="rId2"/>
              </a:rPr>
              <a:t>http://www.croco-ocean.org/documentation/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Wingdings" charset="2"/>
              <a:buChar char="Ø"/>
            </a:pPr>
            <a:r>
              <a:rPr lang="en-US" sz="2200" dirty="0"/>
              <a:t>A few references: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200" dirty="0" err="1"/>
              <a:t>Jullien</a:t>
            </a:r>
            <a:r>
              <a:rPr lang="en-US" sz="2200" dirty="0"/>
              <a:t> et al., 2020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2200" dirty="0"/>
              <a:t>Renault et al</a:t>
            </a:r>
            <a:r>
              <a:rPr lang="fr-FR" sz="2200"/>
              <a:t>., 2016ab,…,2020ab</a:t>
            </a:r>
            <a:endParaRPr lang="fr-FR" sz="2200" dirty="0"/>
          </a:p>
          <a:p>
            <a:pPr marL="800100" lvl="1" indent="-342900">
              <a:buFont typeface="Wingdings" charset="2"/>
              <a:buChar char="ü"/>
            </a:pPr>
            <a:r>
              <a:rPr lang="fr-FR" sz="2200" dirty="0" err="1"/>
              <a:t>Seo</a:t>
            </a:r>
            <a:r>
              <a:rPr lang="fr-FR" sz="2200" dirty="0"/>
              <a:t> et al., 2016, 2017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2200" dirty="0"/>
              <a:t>Masson et al., in </a:t>
            </a:r>
            <a:r>
              <a:rPr lang="fr-FR" sz="2200" dirty="0" err="1"/>
              <a:t>preparation</a:t>
            </a:r>
            <a:endParaRPr lang="fr-FR" sz="2200" dirty="0"/>
          </a:p>
          <a:p>
            <a:pPr marL="800100" lvl="1" indent="-342900">
              <a:buFont typeface="Wingdings" charset="2"/>
              <a:buChar char="ü"/>
            </a:pPr>
            <a:r>
              <a:rPr lang="fr-FR" sz="2200" dirty="0" err="1"/>
              <a:t>Voldoire</a:t>
            </a:r>
            <a:r>
              <a:rPr lang="fr-FR" sz="2200" dirty="0"/>
              <a:t> et al. 2017: </a:t>
            </a:r>
            <a:r>
              <a:rPr lang="fr-FR" sz="2200" dirty="0" err="1"/>
              <a:t>Coupling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OASIS </a:t>
            </a:r>
            <a:r>
              <a:rPr lang="fr-FR" sz="2200" dirty="0" err="1"/>
              <a:t>within</a:t>
            </a:r>
            <a:r>
              <a:rPr lang="fr-FR" sz="2200" dirty="0"/>
              <a:t> SURFEX (in discussion online):</a:t>
            </a:r>
          </a:p>
          <a:p>
            <a:pPr lvl="1"/>
            <a:r>
              <a:rPr lang="fr-FR" sz="2200" dirty="0"/>
              <a:t>http://</a:t>
            </a:r>
            <a:r>
              <a:rPr lang="fr-FR" sz="2200" dirty="0" err="1"/>
              <a:t>www.geosci</a:t>
            </a:r>
            <a:r>
              <a:rPr lang="fr-FR" sz="2200" dirty="0"/>
              <a:t>-model-</a:t>
            </a:r>
            <a:r>
              <a:rPr lang="fr-FR" sz="2200" dirty="0" err="1"/>
              <a:t>dev</a:t>
            </a:r>
            <a:r>
              <a:rPr lang="fr-FR" sz="2200" dirty="0"/>
              <a:t>-</a:t>
            </a:r>
            <a:r>
              <a:rPr lang="fr-FR" sz="2200" dirty="0" err="1"/>
              <a:t>discuss.net</a:t>
            </a:r>
            <a:r>
              <a:rPr lang="fr-FR" sz="2200" dirty="0"/>
              <a:t>/gmd-2017-91/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760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9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Parameterization of energy transfer between the air-sea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082"/>
            <a:ext cx="9144000" cy="53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9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Parameterization of energy transfer between the air-sea interface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844"/>
            <a:ext cx="9144000" cy="48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" y="1408176"/>
            <a:ext cx="9144000" cy="556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933"/>
          <a:stretch/>
        </p:blipFill>
        <p:spPr>
          <a:xfrm>
            <a:off x="207416" y="3696302"/>
            <a:ext cx="4669586" cy="30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" y="1454780"/>
            <a:ext cx="9144000" cy="54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</a:t>
            </a:r>
            <a:r>
              <a:rPr lang="en-US" dirty="0" err="1"/>
              <a:t>Feeback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51" y="1557603"/>
            <a:ext cx="7024132" cy="5312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918483-488B-CF48-9960-23BE2AE9B180}"/>
              </a:ext>
            </a:extLst>
          </p:cNvPr>
          <p:cNvSpPr/>
          <p:nvPr/>
        </p:nvSpPr>
        <p:spPr>
          <a:xfrm>
            <a:off x="7044514" y="6488668"/>
            <a:ext cx="209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Renault et al., 2016a</a:t>
            </a:r>
          </a:p>
        </p:txBody>
      </p:sp>
    </p:spTree>
    <p:extLst>
      <p:ext uri="{BB962C8B-B14F-4D97-AF65-F5344CB8AC3E}">
        <p14:creationId xmlns:p14="http://schemas.microsoft.com/office/powerpoint/2010/main" val="370044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to couple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155" y="1242138"/>
            <a:ext cx="79992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Strong 2-way ocean-atmosphere interactions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At (sub)mesoscale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Extreme events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 the tropics</a:t>
            </a:r>
          </a:p>
          <a:p>
            <a:pPr marL="342900" lvl="0" indent="-342900">
              <a:buFont typeface="Wingdings" charset="2"/>
              <a:buChar char="Ø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>
                <a:solidFill>
                  <a:srgbClr val="646B87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Strong 2-way interactions between waves and currents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 frontal regions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 coastal regions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646B8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 strong current regions</a:t>
            </a:r>
          </a:p>
          <a:p>
            <a:pPr marL="800100" lvl="1" indent="-342900">
              <a:buFont typeface="Wingdings" charset="2"/>
              <a:buChar char="ü"/>
            </a:pP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Bulk formulations only valid under some condition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Moderate wind conditions (except for some formulations developed for high winds)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646B87"/>
                </a:solidFill>
                <a:latin typeface="Calibri"/>
                <a:cs typeface="Calibri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ully developed waves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Relatively large spatial scales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Relatively low frequency O(day)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What happens in other conditions?</a:t>
            </a:r>
          </a:p>
          <a:p>
            <a:pPr marL="800100" lvl="1" indent="-342900">
              <a:buFont typeface="Wingdings" charset="2"/>
              <a:buChar char="ü"/>
            </a:pPr>
            <a:endParaRPr lang="en-US" sz="2000" dirty="0">
              <a:latin typeface="Calibri"/>
              <a:cs typeface="Calibri"/>
            </a:endParaRPr>
          </a:p>
          <a:p>
            <a:pPr marL="342900" lvl="0" indent="-342900">
              <a:buFont typeface="Wingdings" charset="2"/>
              <a:buChar char="Ø"/>
            </a:pP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646B87"/>
                </a:solidFill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01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Processes to model when coupling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63486"/>
            <a:ext cx="972804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200" dirty="0"/>
              <a:t>Ocean - Atmosphere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SST feedback to heat flux computation in the atmosphere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Current feedback to momentum flux computation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Water flux taking into account rainfall from the atmospheric model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Solar flux from the atmospheric model</a:t>
            </a:r>
          </a:p>
          <a:p>
            <a:pPr marL="742950" lvl="1" indent="-285750">
              <a:buFont typeface="Wingdings" charset="2"/>
              <a:buChar char="ü"/>
            </a:pPr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200" dirty="0"/>
              <a:t>Wave - Atmosphere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Roughness evolution according to sea state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/>
              <a:t>Sea spray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6447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885</TotalTime>
  <Words>1859</Words>
  <Application>Microsoft Macintosh PowerPoint</Application>
  <PresentationFormat>On-screen Show (4:3)</PresentationFormat>
  <Paragraphs>297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OASIS and Coupling with CROCO</vt:lpstr>
      <vt:lpstr>Why do we want to couple ?</vt:lpstr>
      <vt:lpstr>Parameterization of energy transfer between the air-sea interface</vt:lpstr>
      <vt:lpstr>Parameterization of energy transfer between the air-sea interface</vt:lpstr>
      <vt:lpstr>Wave Feedback</vt:lpstr>
      <vt:lpstr>Thermal Feedback</vt:lpstr>
      <vt:lpstr>Mechanical Feeback</vt:lpstr>
      <vt:lpstr>Why do we want to couple</vt:lpstr>
      <vt:lpstr>Processes to model when coupling</vt:lpstr>
      <vt:lpstr>Processes to model when coupling</vt:lpstr>
      <vt:lpstr>Coupling implementation scheme</vt:lpstr>
      <vt:lpstr>The OASIS Coupler</vt:lpstr>
      <vt:lpstr>The OASIS Coupler</vt:lpstr>
      <vt:lpstr>The OASIS Coupler</vt:lpstr>
      <vt:lpstr>Schematic picture of the coupling sequence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Steps to setup a coupled simulation</vt:lpstr>
      <vt:lpstr>What to check in case of error…</vt:lpstr>
      <vt:lpstr>References 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Ocean Atmosphere Coupling</dc:title>
  <dc:creator>User none</dc:creator>
  <cp:lastModifiedBy>Microsoft Office User</cp:lastModifiedBy>
  <cp:revision>69</cp:revision>
  <dcterms:created xsi:type="dcterms:W3CDTF">2017-10-04T16:54:45Z</dcterms:created>
  <dcterms:modified xsi:type="dcterms:W3CDTF">2022-01-19T14:49:28Z</dcterms:modified>
</cp:coreProperties>
</file>